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56" r:id="rId2"/>
    <p:sldId id="304" r:id="rId3"/>
    <p:sldId id="268" r:id="rId4"/>
    <p:sldId id="307" r:id="rId5"/>
    <p:sldId id="283" r:id="rId6"/>
    <p:sldId id="310" r:id="rId7"/>
    <p:sldId id="308" r:id="rId8"/>
    <p:sldId id="270" r:id="rId9"/>
    <p:sldId id="311" r:id="rId10"/>
    <p:sldId id="312" r:id="rId11"/>
    <p:sldId id="323" r:id="rId12"/>
    <p:sldId id="260" r:id="rId13"/>
    <p:sldId id="281" r:id="rId14"/>
    <p:sldId id="271" r:id="rId15"/>
    <p:sldId id="279" r:id="rId16"/>
    <p:sldId id="259" r:id="rId17"/>
    <p:sldId id="257" r:id="rId18"/>
    <p:sldId id="266" r:id="rId19"/>
    <p:sldId id="267" r:id="rId20"/>
    <p:sldId id="262" r:id="rId21"/>
    <p:sldId id="263" r:id="rId22"/>
    <p:sldId id="274" r:id="rId23"/>
    <p:sldId id="275" r:id="rId24"/>
    <p:sldId id="272" r:id="rId25"/>
    <p:sldId id="276" r:id="rId26"/>
    <p:sldId id="277" r:id="rId27"/>
    <p:sldId id="278" r:id="rId28"/>
    <p:sldId id="313" r:id="rId29"/>
    <p:sldId id="265" r:id="rId30"/>
    <p:sldId id="297" r:id="rId31"/>
    <p:sldId id="315" r:id="rId32"/>
    <p:sldId id="284" r:id="rId33"/>
    <p:sldId id="285" r:id="rId34"/>
    <p:sldId id="314" r:id="rId35"/>
    <p:sldId id="295" r:id="rId36"/>
    <p:sldId id="296" r:id="rId37"/>
    <p:sldId id="306" r:id="rId38"/>
    <p:sldId id="316" r:id="rId39"/>
    <p:sldId id="290" r:id="rId40"/>
    <p:sldId id="291" r:id="rId41"/>
    <p:sldId id="317" r:id="rId42"/>
    <p:sldId id="286" r:id="rId43"/>
    <p:sldId id="299" r:id="rId44"/>
    <p:sldId id="318" r:id="rId45"/>
    <p:sldId id="287" r:id="rId46"/>
    <p:sldId id="320" r:id="rId47"/>
    <p:sldId id="288" r:id="rId48"/>
    <p:sldId id="289" r:id="rId49"/>
    <p:sldId id="292" r:id="rId50"/>
    <p:sldId id="293" r:id="rId51"/>
    <p:sldId id="298" r:id="rId52"/>
    <p:sldId id="322" r:id="rId53"/>
    <p:sldId id="294" r:id="rId54"/>
    <p:sldId id="303" r:id="rId55"/>
    <p:sldId id="305" r:id="rId56"/>
    <p:sldId id="321" r:id="rId57"/>
    <p:sldId id="302" r:id="rId58"/>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9" autoAdjust="0"/>
    <p:restoredTop sz="94660"/>
  </p:normalViewPr>
  <p:slideViewPr>
    <p:cSldViewPr snapToGrid="0" snapToObjects="1">
      <p:cViewPr varScale="1">
        <p:scale>
          <a:sx n="66" d="100"/>
          <a:sy n="66" d="100"/>
        </p:scale>
        <p:origin x="-172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D792D5-52E3-B14F-BF30-B9E01A9EA681}" type="datetimeFigureOut">
              <a:rPr lang="nl-NL" smtClean="0"/>
              <a:t>05/07/17</a:t>
            </a:fld>
            <a:endParaRPr lang="en-GB"/>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4D2E1-F0CC-7746-B345-764754A7FE31}" type="slidenum">
              <a:rPr lang="en-GB" smtClean="0"/>
              <a:t>‹nr.›</a:t>
            </a:fld>
            <a:endParaRPr lang="en-GB"/>
          </a:p>
        </p:txBody>
      </p:sp>
    </p:spTree>
    <p:extLst>
      <p:ext uri="{BB962C8B-B14F-4D97-AF65-F5344CB8AC3E}">
        <p14:creationId xmlns:p14="http://schemas.microsoft.com/office/powerpoint/2010/main" val="7196486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7"/>
          <p:cNvSpPr>
            <a:spLocks noGrp="1" noChangeArrowheads="1"/>
          </p:cNvSpPr>
          <p:nvPr>
            <p:ph type="sldNum"/>
          </p:nvPr>
        </p:nvSpPr>
        <p:spPr>
          <a:ln/>
        </p:spPr>
        <p:txBody>
          <a:bodyPr/>
          <a:lstStyle/>
          <a:p>
            <a:fld id="{897AE8E0-E26B-6E4E-B49C-0E368CAC5CF9}" type="slidenum">
              <a:rPr lang="nl-NL"/>
              <a:pPr/>
              <a:t>10</a:t>
            </a:fld>
            <a:endParaRPr lang="nl-NL"/>
          </a:p>
        </p:txBody>
      </p:sp>
      <p:sp>
        <p:nvSpPr>
          <p:cNvPr id="35841" name="Text Box 1"/>
          <p:cNvSpPr txBox="1">
            <a:spLocks noGrp="1" noRot="1" noChangeAspect="1" noChangeArrowheads="1"/>
          </p:cNvSpPr>
          <p:nvPr>
            <p:ph type="sldImg"/>
          </p:nvPr>
        </p:nvSpPr>
        <p:spPr bwMode="auto">
          <a:xfrm>
            <a:off x="1147763" y="695325"/>
            <a:ext cx="4530725" cy="33988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5842" name="Text Box 2"/>
          <p:cNvSpPr txBox="1">
            <a:spLocks noGrp="1" noChangeArrowheads="1"/>
          </p:cNvSpPr>
          <p:nvPr>
            <p:ph type="body" idx="1"/>
          </p:nvPr>
        </p:nvSpPr>
        <p:spPr bwMode="auto">
          <a:xfrm>
            <a:off x="685512" y="4343231"/>
            <a:ext cx="5456733" cy="40866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7"/>
          <p:cNvSpPr>
            <a:spLocks noGrp="1" noChangeArrowheads="1"/>
          </p:cNvSpPr>
          <p:nvPr>
            <p:ph type="sldNum"/>
          </p:nvPr>
        </p:nvSpPr>
        <p:spPr>
          <a:ln/>
        </p:spPr>
        <p:txBody>
          <a:bodyPr/>
          <a:lstStyle/>
          <a:p>
            <a:fld id="{A1CFCA21-67D3-A749-A40E-E1CA5F7601D3}" type="slidenum">
              <a:rPr lang="nl-NL"/>
              <a:pPr/>
              <a:t>18</a:t>
            </a:fld>
            <a:endParaRPr lang="nl-NL"/>
          </a:p>
        </p:txBody>
      </p:sp>
      <p:sp>
        <p:nvSpPr>
          <p:cNvPr id="38913" name="Text Box 1"/>
          <p:cNvSpPr txBox="1">
            <a:spLocks noChangeArrowheads="1"/>
          </p:cNvSpPr>
          <p:nvPr/>
        </p:nvSpPr>
        <p:spPr bwMode="auto">
          <a:xfrm>
            <a:off x="3881209" y="8685103"/>
            <a:ext cx="2946549" cy="4290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a:buClrTx/>
              <a:buFontTx/>
              <a:buNone/>
            </a:pPr>
            <a:fld id="{5C43F647-3CE3-3C49-8209-97B566954F04}" type="slidenum">
              <a:rPr lang="nl-NL" sz="1200">
                <a:solidFill>
                  <a:srgbClr val="000000"/>
                </a:solidFill>
                <a:latin typeface="Times New Roman" charset="0"/>
              </a:rPr>
              <a:pPr algn="r">
                <a:buClrTx/>
                <a:buFontTx/>
                <a:buNone/>
              </a:pPr>
              <a:t>18</a:t>
            </a:fld>
            <a:endParaRPr lang="nl-NL" sz="1200">
              <a:solidFill>
                <a:srgbClr val="000000"/>
              </a:solidFill>
              <a:latin typeface="Times New Roman" charset="0"/>
            </a:endParaRPr>
          </a:p>
        </p:txBody>
      </p:sp>
      <p:sp>
        <p:nvSpPr>
          <p:cNvPr id="38914" name="Text Box 2"/>
          <p:cNvSpPr txBox="1">
            <a:spLocks noChangeArrowheads="1"/>
          </p:cNvSpPr>
          <p:nvPr/>
        </p:nvSpPr>
        <p:spPr bwMode="auto">
          <a:xfrm>
            <a:off x="902976" y="646258"/>
            <a:ext cx="4363658" cy="3187841"/>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0165" tIns="40083" rIns="80165" bIns="40083" anchor="ctr"/>
          <a:lstStyle/>
          <a:p>
            <a:endParaRPr lang="en-GB"/>
          </a:p>
        </p:txBody>
      </p:sp>
      <p:sp>
        <p:nvSpPr>
          <p:cNvPr id="38915" name="Text Box 3"/>
          <p:cNvSpPr txBox="1">
            <a:spLocks noChangeArrowheads="1"/>
          </p:cNvSpPr>
          <p:nvPr/>
        </p:nvSpPr>
        <p:spPr bwMode="auto">
          <a:xfrm>
            <a:off x="685512" y="4343231"/>
            <a:ext cx="5461053" cy="409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0165" tIns="40083" rIns="80165" bIns="40083" anchor="ct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7"/>
          <p:cNvSpPr>
            <a:spLocks noGrp="1" noChangeArrowheads="1"/>
          </p:cNvSpPr>
          <p:nvPr>
            <p:ph type="sldNum"/>
          </p:nvPr>
        </p:nvSpPr>
        <p:spPr>
          <a:ln/>
        </p:spPr>
        <p:txBody>
          <a:bodyPr/>
          <a:lstStyle/>
          <a:p>
            <a:fld id="{7C91D65A-EAF6-7B44-BB1D-36535D8F5367}" type="slidenum">
              <a:rPr lang="nl-NL"/>
              <a:pPr/>
              <a:t>19</a:t>
            </a:fld>
            <a:endParaRPr lang="nl-NL"/>
          </a:p>
        </p:txBody>
      </p:sp>
      <p:sp>
        <p:nvSpPr>
          <p:cNvPr id="36865" name="Text Box 1"/>
          <p:cNvSpPr txBox="1">
            <a:spLocks noChangeArrowheads="1"/>
          </p:cNvSpPr>
          <p:nvPr/>
        </p:nvSpPr>
        <p:spPr bwMode="auto">
          <a:xfrm>
            <a:off x="3881209" y="8685103"/>
            <a:ext cx="2946549" cy="4290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a:buClrTx/>
              <a:buFontTx/>
              <a:buNone/>
            </a:pPr>
            <a:fld id="{E2C044F4-7E36-F241-8BD8-8DCD640851F7}" type="slidenum">
              <a:rPr lang="nl-NL" sz="1200">
                <a:solidFill>
                  <a:srgbClr val="000000"/>
                </a:solidFill>
                <a:latin typeface="Times New Roman" charset="0"/>
              </a:rPr>
              <a:pPr algn="r">
                <a:buClrTx/>
                <a:buFontTx/>
                <a:buNone/>
              </a:pPr>
              <a:t>19</a:t>
            </a:fld>
            <a:endParaRPr lang="nl-NL" sz="1200">
              <a:solidFill>
                <a:srgbClr val="000000"/>
              </a:solidFill>
              <a:latin typeface="Times New Roman" charset="0"/>
            </a:endParaRPr>
          </a:p>
        </p:txBody>
      </p:sp>
      <p:sp>
        <p:nvSpPr>
          <p:cNvPr id="36866" name="Text Box 2"/>
          <p:cNvSpPr txBox="1">
            <a:spLocks noChangeArrowheads="1"/>
          </p:cNvSpPr>
          <p:nvPr/>
        </p:nvSpPr>
        <p:spPr bwMode="auto">
          <a:xfrm>
            <a:off x="1003786" y="695134"/>
            <a:ext cx="4848989" cy="3428152"/>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0165" tIns="40083" rIns="80165" bIns="40083" anchor="ctr"/>
          <a:lstStyle/>
          <a:p>
            <a:endParaRPr lang="en-GB"/>
          </a:p>
        </p:txBody>
      </p:sp>
      <p:sp>
        <p:nvSpPr>
          <p:cNvPr id="36867" name="Text Box 3"/>
          <p:cNvSpPr txBox="1">
            <a:spLocks noChangeArrowheads="1"/>
          </p:cNvSpPr>
          <p:nvPr/>
        </p:nvSpPr>
        <p:spPr bwMode="auto">
          <a:xfrm>
            <a:off x="685512" y="4343231"/>
            <a:ext cx="5461053" cy="409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0165" tIns="40083" rIns="80165" bIns="40083" anchor="ct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7"/>
          <p:cNvSpPr>
            <a:spLocks noGrp="1" noChangeArrowheads="1"/>
          </p:cNvSpPr>
          <p:nvPr>
            <p:ph type="sldNum"/>
          </p:nvPr>
        </p:nvSpPr>
        <p:spPr>
          <a:ln/>
        </p:spPr>
        <p:txBody>
          <a:bodyPr/>
          <a:lstStyle/>
          <a:p>
            <a:fld id="{897AE8E0-E26B-6E4E-B49C-0E368CAC5CF9}" type="slidenum">
              <a:rPr lang="nl-NL"/>
              <a:pPr/>
              <a:t>21</a:t>
            </a:fld>
            <a:endParaRPr lang="nl-NL"/>
          </a:p>
        </p:txBody>
      </p:sp>
      <p:sp>
        <p:nvSpPr>
          <p:cNvPr id="35841" name="Text Box 1"/>
          <p:cNvSpPr txBox="1">
            <a:spLocks noGrp="1" noRot="1" noChangeAspect="1" noChangeArrowheads="1"/>
          </p:cNvSpPr>
          <p:nvPr>
            <p:ph type="sldImg"/>
          </p:nvPr>
        </p:nvSpPr>
        <p:spPr bwMode="auto">
          <a:xfrm>
            <a:off x="1147763" y="695325"/>
            <a:ext cx="4530725" cy="33988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5842" name="Text Box 2"/>
          <p:cNvSpPr txBox="1">
            <a:spLocks noGrp="1" noChangeArrowheads="1"/>
          </p:cNvSpPr>
          <p:nvPr>
            <p:ph type="body" idx="1"/>
          </p:nvPr>
        </p:nvSpPr>
        <p:spPr bwMode="auto">
          <a:xfrm>
            <a:off x="685512" y="4343231"/>
            <a:ext cx="5456733" cy="40866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Titelstijl van model bewerken</a:t>
            </a:r>
            <a:endParaRPr lang="en-GB"/>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Klik om de titelstijl van het model te bewerken</a:t>
            </a:r>
            <a:endParaRPr lang="en-GB"/>
          </a:p>
        </p:txBody>
      </p:sp>
      <p:sp>
        <p:nvSpPr>
          <p:cNvPr id="4" name="Tijdelijke aanduiding voor datum 3"/>
          <p:cNvSpPr>
            <a:spLocks noGrp="1"/>
          </p:cNvSpPr>
          <p:nvPr>
            <p:ph type="dt" sz="half" idx="10"/>
          </p:nvPr>
        </p:nvSpPr>
        <p:spPr/>
        <p:txBody>
          <a:bodyPr/>
          <a:lstStyle/>
          <a:p>
            <a:fld id="{73F563B7-B770-5A45-B4C5-B67D9106BEA8}" type="datetimeFigureOut">
              <a:rPr lang="nl-NL" smtClean="0"/>
              <a:t>05/07/17</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80B398AA-22CE-3649-802D-155747A5D619}" type="slidenum">
              <a:rPr lang="en-GB" smtClean="0"/>
              <a:t>‹nr.›</a:t>
            </a:fld>
            <a:endParaRPr lang="en-GB"/>
          </a:p>
        </p:txBody>
      </p:sp>
    </p:spTree>
    <p:extLst>
      <p:ext uri="{BB962C8B-B14F-4D97-AF65-F5344CB8AC3E}">
        <p14:creationId xmlns:p14="http://schemas.microsoft.com/office/powerpoint/2010/main" val="5876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en-GB"/>
          </a:p>
        </p:txBody>
      </p:sp>
      <p:sp>
        <p:nvSpPr>
          <p:cNvPr id="3" name="Tijdelijke aanduiding voor verticale tekst 2"/>
          <p:cNvSpPr>
            <a:spLocks noGrp="1"/>
          </p:cNvSpPr>
          <p:nvPr>
            <p:ph type="body" orient="vert" idx="1"/>
          </p:nvPr>
        </p:nvSpPr>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4" name="Tijdelijke aanduiding voor datum 3"/>
          <p:cNvSpPr>
            <a:spLocks noGrp="1"/>
          </p:cNvSpPr>
          <p:nvPr>
            <p:ph type="dt" sz="half" idx="10"/>
          </p:nvPr>
        </p:nvSpPr>
        <p:spPr/>
        <p:txBody>
          <a:bodyPr/>
          <a:lstStyle/>
          <a:p>
            <a:fld id="{73F563B7-B770-5A45-B4C5-B67D9106BEA8}" type="datetimeFigureOut">
              <a:rPr lang="nl-NL" smtClean="0"/>
              <a:t>05/07/17</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80B398AA-22CE-3649-802D-155747A5D619}" type="slidenum">
              <a:rPr lang="en-GB" smtClean="0"/>
              <a:t>‹nr.›</a:t>
            </a:fld>
            <a:endParaRPr lang="en-GB"/>
          </a:p>
        </p:txBody>
      </p:sp>
    </p:spTree>
    <p:extLst>
      <p:ext uri="{BB962C8B-B14F-4D97-AF65-F5344CB8AC3E}">
        <p14:creationId xmlns:p14="http://schemas.microsoft.com/office/powerpoint/2010/main" val="307495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smtClean="0"/>
              <a:t>Titelstijl van model bewerken</a:t>
            </a:r>
            <a:endParaRPr lang="en-GB"/>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4" name="Tijdelijke aanduiding voor datum 3"/>
          <p:cNvSpPr>
            <a:spLocks noGrp="1"/>
          </p:cNvSpPr>
          <p:nvPr>
            <p:ph type="dt" sz="half" idx="10"/>
          </p:nvPr>
        </p:nvSpPr>
        <p:spPr/>
        <p:txBody>
          <a:bodyPr/>
          <a:lstStyle/>
          <a:p>
            <a:fld id="{73F563B7-B770-5A45-B4C5-B67D9106BEA8}" type="datetimeFigureOut">
              <a:rPr lang="nl-NL" smtClean="0"/>
              <a:t>05/07/17</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80B398AA-22CE-3649-802D-155747A5D619}" type="slidenum">
              <a:rPr lang="en-GB" smtClean="0"/>
              <a:t>‹nr.›</a:t>
            </a:fld>
            <a:endParaRPr lang="en-GB"/>
          </a:p>
        </p:txBody>
      </p:sp>
    </p:spTree>
    <p:extLst>
      <p:ext uri="{BB962C8B-B14F-4D97-AF65-F5344CB8AC3E}">
        <p14:creationId xmlns:p14="http://schemas.microsoft.com/office/powerpoint/2010/main" val="3106723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en-GB"/>
          </a:p>
        </p:txBody>
      </p:sp>
      <p:sp>
        <p:nvSpPr>
          <p:cNvPr id="3" name="Tijdelijke aanduiding voor inhoud 2"/>
          <p:cNvSpPr>
            <a:spLocks noGrp="1"/>
          </p:cNvSpPr>
          <p:nvPr>
            <p:ph idx="1"/>
          </p:nvPr>
        </p:nvSpPr>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4" name="Tijdelijke aanduiding voor datum 3"/>
          <p:cNvSpPr>
            <a:spLocks noGrp="1"/>
          </p:cNvSpPr>
          <p:nvPr>
            <p:ph type="dt" sz="half" idx="10"/>
          </p:nvPr>
        </p:nvSpPr>
        <p:spPr/>
        <p:txBody>
          <a:bodyPr/>
          <a:lstStyle/>
          <a:p>
            <a:fld id="{73F563B7-B770-5A45-B4C5-B67D9106BEA8}" type="datetimeFigureOut">
              <a:rPr lang="nl-NL" smtClean="0"/>
              <a:t>05/07/17</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80B398AA-22CE-3649-802D-155747A5D619}" type="slidenum">
              <a:rPr lang="en-GB" smtClean="0"/>
              <a:t>‹nr.›</a:t>
            </a:fld>
            <a:endParaRPr lang="en-GB"/>
          </a:p>
        </p:txBody>
      </p:sp>
    </p:spTree>
    <p:extLst>
      <p:ext uri="{BB962C8B-B14F-4D97-AF65-F5344CB8AC3E}">
        <p14:creationId xmlns:p14="http://schemas.microsoft.com/office/powerpoint/2010/main" val="3780078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Titelstijl van model bewerken</a:t>
            </a:r>
            <a:endParaRPr lang="en-GB"/>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Klik om de tekststijl van het model te bewerken</a:t>
            </a:r>
          </a:p>
        </p:txBody>
      </p:sp>
      <p:sp>
        <p:nvSpPr>
          <p:cNvPr id="4" name="Tijdelijke aanduiding voor datum 3"/>
          <p:cNvSpPr>
            <a:spLocks noGrp="1"/>
          </p:cNvSpPr>
          <p:nvPr>
            <p:ph type="dt" sz="half" idx="10"/>
          </p:nvPr>
        </p:nvSpPr>
        <p:spPr/>
        <p:txBody>
          <a:bodyPr/>
          <a:lstStyle/>
          <a:p>
            <a:fld id="{73F563B7-B770-5A45-B4C5-B67D9106BEA8}" type="datetimeFigureOut">
              <a:rPr lang="nl-NL" smtClean="0"/>
              <a:t>05/07/17</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80B398AA-22CE-3649-802D-155747A5D619}" type="slidenum">
              <a:rPr lang="en-GB" smtClean="0"/>
              <a:t>‹nr.›</a:t>
            </a:fld>
            <a:endParaRPr lang="en-GB"/>
          </a:p>
        </p:txBody>
      </p:sp>
    </p:spTree>
    <p:extLst>
      <p:ext uri="{BB962C8B-B14F-4D97-AF65-F5344CB8AC3E}">
        <p14:creationId xmlns:p14="http://schemas.microsoft.com/office/powerpoint/2010/main" val="3270073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en-GB"/>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5" name="Tijdelijke aanduiding voor datum 4"/>
          <p:cNvSpPr>
            <a:spLocks noGrp="1"/>
          </p:cNvSpPr>
          <p:nvPr>
            <p:ph type="dt" sz="half" idx="10"/>
          </p:nvPr>
        </p:nvSpPr>
        <p:spPr/>
        <p:txBody>
          <a:bodyPr/>
          <a:lstStyle/>
          <a:p>
            <a:fld id="{73F563B7-B770-5A45-B4C5-B67D9106BEA8}" type="datetimeFigureOut">
              <a:rPr lang="nl-NL" smtClean="0"/>
              <a:t>05/07/17</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80B398AA-22CE-3649-802D-155747A5D619}" type="slidenum">
              <a:rPr lang="en-GB" smtClean="0"/>
              <a:t>‹nr.›</a:t>
            </a:fld>
            <a:endParaRPr lang="en-GB"/>
          </a:p>
        </p:txBody>
      </p:sp>
    </p:spTree>
    <p:extLst>
      <p:ext uri="{BB962C8B-B14F-4D97-AF65-F5344CB8AC3E}">
        <p14:creationId xmlns:p14="http://schemas.microsoft.com/office/powerpoint/2010/main" val="3435069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Titelstijl van model bewerken</a:t>
            </a:r>
            <a:endParaRPr lang="en-GB"/>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7" name="Tijdelijke aanduiding voor datum 6"/>
          <p:cNvSpPr>
            <a:spLocks noGrp="1"/>
          </p:cNvSpPr>
          <p:nvPr>
            <p:ph type="dt" sz="half" idx="10"/>
          </p:nvPr>
        </p:nvSpPr>
        <p:spPr/>
        <p:txBody>
          <a:bodyPr/>
          <a:lstStyle/>
          <a:p>
            <a:fld id="{73F563B7-B770-5A45-B4C5-B67D9106BEA8}" type="datetimeFigureOut">
              <a:rPr lang="nl-NL" smtClean="0"/>
              <a:t>05/07/17</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80B398AA-22CE-3649-802D-155747A5D619}" type="slidenum">
              <a:rPr lang="en-GB" smtClean="0"/>
              <a:t>‹nr.›</a:t>
            </a:fld>
            <a:endParaRPr lang="en-GB"/>
          </a:p>
        </p:txBody>
      </p:sp>
    </p:spTree>
    <p:extLst>
      <p:ext uri="{BB962C8B-B14F-4D97-AF65-F5344CB8AC3E}">
        <p14:creationId xmlns:p14="http://schemas.microsoft.com/office/powerpoint/2010/main" val="110480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en-GB"/>
          </a:p>
        </p:txBody>
      </p:sp>
      <p:sp>
        <p:nvSpPr>
          <p:cNvPr id="3" name="Tijdelijke aanduiding voor datum 2"/>
          <p:cNvSpPr>
            <a:spLocks noGrp="1"/>
          </p:cNvSpPr>
          <p:nvPr>
            <p:ph type="dt" sz="half" idx="10"/>
          </p:nvPr>
        </p:nvSpPr>
        <p:spPr/>
        <p:txBody>
          <a:bodyPr/>
          <a:lstStyle/>
          <a:p>
            <a:fld id="{73F563B7-B770-5A45-B4C5-B67D9106BEA8}" type="datetimeFigureOut">
              <a:rPr lang="nl-NL" smtClean="0"/>
              <a:t>05/07/17</a:t>
            </a:fld>
            <a:endParaRPr lang="en-GB"/>
          </a:p>
        </p:txBody>
      </p:sp>
      <p:sp>
        <p:nvSpPr>
          <p:cNvPr id="4" name="Tijdelijke aanduiding voor voettekst 3"/>
          <p:cNvSpPr>
            <a:spLocks noGrp="1"/>
          </p:cNvSpPr>
          <p:nvPr>
            <p:ph type="ftr" sz="quarter" idx="11"/>
          </p:nvPr>
        </p:nvSpPr>
        <p:spPr/>
        <p:txBody>
          <a:bodyPr/>
          <a:lstStyle/>
          <a:p>
            <a:endParaRPr lang="en-GB"/>
          </a:p>
        </p:txBody>
      </p:sp>
      <p:sp>
        <p:nvSpPr>
          <p:cNvPr id="5" name="Tijdelijke aanduiding voor dianummer 4"/>
          <p:cNvSpPr>
            <a:spLocks noGrp="1"/>
          </p:cNvSpPr>
          <p:nvPr>
            <p:ph type="sldNum" sz="quarter" idx="12"/>
          </p:nvPr>
        </p:nvSpPr>
        <p:spPr/>
        <p:txBody>
          <a:bodyPr/>
          <a:lstStyle/>
          <a:p>
            <a:fld id="{80B398AA-22CE-3649-802D-155747A5D619}" type="slidenum">
              <a:rPr lang="en-GB" smtClean="0"/>
              <a:t>‹nr.›</a:t>
            </a:fld>
            <a:endParaRPr lang="en-GB"/>
          </a:p>
        </p:txBody>
      </p:sp>
    </p:spTree>
    <p:extLst>
      <p:ext uri="{BB962C8B-B14F-4D97-AF65-F5344CB8AC3E}">
        <p14:creationId xmlns:p14="http://schemas.microsoft.com/office/powerpoint/2010/main" val="347382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3F563B7-B770-5A45-B4C5-B67D9106BEA8}" type="datetimeFigureOut">
              <a:rPr lang="nl-NL" smtClean="0"/>
              <a:t>05/07/17</a:t>
            </a:fld>
            <a:endParaRPr lang="en-GB"/>
          </a:p>
        </p:txBody>
      </p:sp>
      <p:sp>
        <p:nvSpPr>
          <p:cNvPr id="3" name="Tijdelijke aanduiding voor voettekst 2"/>
          <p:cNvSpPr>
            <a:spLocks noGrp="1"/>
          </p:cNvSpPr>
          <p:nvPr>
            <p:ph type="ftr" sz="quarter" idx="11"/>
          </p:nvPr>
        </p:nvSpPr>
        <p:spPr/>
        <p:txBody>
          <a:bodyPr/>
          <a:lstStyle/>
          <a:p>
            <a:endParaRPr lang="en-GB"/>
          </a:p>
        </p:txBody>
      </p:sp>
      <p:sp>
        <p:nvSpPr>
          <p:cNvPr id="4" name="Tijdelijke aanduiding voor dianummer 3"/>
          <p:cNvSpPr>
            <a:spLocks noGrp="1"/>
          </p:cNvSpPr>
          <p:nvPr>
            <p:ph type="sldNum" sz="quarter" idx="12"/>
          </p:nvPr>
        </p:nvSpPr>
        <p:spPr/>
        <p:txBody>
          <a:bodyPr/>
          <a:lstStyle/>
          <a:p>
            <a:fld id="{80B398AA-22CE-3649-802D-155747A5D619}" type="slidenum">
              <a:rPr lang="en-GB" smtClean="0"/>
              <a:t>‹nr.›</a:t>
            </a:fld>
            <a:endParaRPr lang="en-GB"/>
          </a:p>
        </p:txBody>
      </p:sp>
    </p:spTree>
    <p:extLst>
      <p:ext uri="{BB962C8B-B14F-4D97-AF65-F5344CB8AC3E}">
        <p14:creationId xmlns:p14="http://schemas.microsoft.com/office/powerpoint/2010/main" val="1688389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Titelstijl van model bewerken</a:t>
            </a:r>
            <a:endParaRPr lang="en-GB"/>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73F563B7-B770-5A45-B4C5-B67D9106BEA8}" type="datetimeFigureOut">
              <a:rPr lang="nl-NL" smtClean="0"/>
              <a:t>05/07/17</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80B398AA-22CE-3649-802D-155747A5D619}" type="slidenum">
              <a:rPr lang="en-GB" smtClean="0"/>
              <a:t>‹nr.›</a:t>
            </a:fld>
            <a:endParaRPr lang="en-GB"/>
          </a:p>
        </p:txBody>
      </p:sp>
    </p:spTree>
    <p:extLst>
      <p:ext uri="{BB962C8B-B14F-4D97-AF65-F5344CB8AC3E}">
        <p14:creationId xmlns:p14="http://schemas.microsoft.com/office/powerpoint/2010/main" val="1506104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Titelstijl van model bewerken</a:t>
            </a:r>
            <a:endParaRPr lang="en-GB"/>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73F563B7-B770-5A45-B4C5-B67D9106BEA8}" type="datetimeFigureOut">
              <a:rPr lang="nl-NL" smtClean="0"/>
              <a:t>05/07/17</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80B398AA-22CE-3649-802D-155747A5D619}" type="slidenum">
              <a:rPr lang="en-GB" smtClean="0"/>
              <a:t>‹nr.›</a:t>
            </a:fld>
            <a:endParaRPr lang="en-GB"/>
          </a:p>
        </p:txBody>
      </p:sp>
    </p:spTree>
    <p:extLst>
      <p:ext uri="{BB962C8B-B14F-4D97-AF65-F5344CB8AC3E}">
        <p14:creationId xmlns:p14="http://schemas.microsoft.com/office/powerpoint/2010/main" val="35008048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Titelstijl van model bewerken</a:t>
            </a:r>
            <a:endParaRPr lang="en-GB"/>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F563B7-B770-5A45-B4C5-B67D9106BEA8}" type="datetimeFigureOut">
              <a:rPr lang="nl-NL" smtClean="0"/>
              <a:t>05/07/17</a:t>
            </a:fld>
            <a:endParaRPr lang="en-GB"/>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B398AA-22CE-3649-802D-155747A5D619}" type="slidenum">
              <a:rPr lang="en-GB" smtClean="0"/>
              <a:t>‹nr.›</a:t>
            </a:fld>
            <a:endParaRPr lang="en-GB"/>
          </a:p>
        </p:txBody>
      </p:sp>
    </p:spTree>
    <p:extLst>
      <p:ext uri="{BB962C8B-B14F-4D97-AF65-F5344CB8AC3E}">
        <p14:creationId xmlns:p14="http://schemas.microsoft.com/office/powerpoint/2010/main" val="2786294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 Id="rId3"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tif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15468"/>
            <a:ext cx="7772400" cy="1220667"/>
          </a:xfrm>
        </p:spPr>
        <p:txBody>
          <a:bodyPr/>
          <a:lstStyle/>
          <a:p>
            <a:r>
              <a:rPr lang="en-GB" dirty="0" smtClean="0">
                <a:solidFill>
                  <a:srgbClr val="FF0000"/>
                </a:solidFill>
              </a:rPr>
              <a:t>Absolute Structure</a:t>
            </a:r>
            <a:endParaRPr lang="en-GB" dirty="0">
              <a:solidFill>
                <a:srgbClr val="FF0000"/>
              </a:solidFill>
            </a:endParaRPr>
          </a:p>
        </p:txBody>
      </p:sp>
      <p:sp>
        <p:nvSpPr>
          <p:cNvPr id="3" name="Subtitel 2"/>
          <p:cNvSpPr>
            <a:spLocks noGrp="1"/>
          </p:cNvSpPr>
          <p:nvPr>
            <p:ph type="subTitle" idx="1"/>
          </p:nvPr>
        </p:nvSpPr>
        <p:spPr>
          <a:xfrm>
            <a:off x="1371600" y="4816683"/>
            <a:ext cx="6400800" cy="2041317"/>
          </a:xfrm>
        </p:spPr>
        <p:txBody>
          <a:bodyPr>
            <a:normAutofit fontScale="92500"/>
          </a:bodyPr>
          <a:lstStyle/>
          <a:p>
            <a:r>
              <a:rPr lang="en-GB" dirty="0" smtClean="0"/>
              <a:t>Ton Spek</a:t>
            </a:r>
          </a:p>
          <a:p>
            <a:r>
              <a:rPr lang="en-GB" dirty="0" err="1" smtClean="0"/>
              <a:t>Bijvoet</a:t>
            </a:r>
            <a:r>
              <a:rPr lang="en-GB" dirty="0" smtClean="0"/>
              <a:t> </a:t>
            </a:r>
            <a:r>
              <a:rPr lang="en-GB" dirty="0" err="1" smtClean="0"/>
              <a:t>Center</a:t>
            </a:r>
            <a:r>
              <a:rPr lang="en-GB" dirty="0" smtClean="0"/>
              <a:t>, Utrecht University (NL)</a:t>
            </a:r>
          </a:p>
          <a:p>
            <a:r>
              <a:rPr lang="en-GB" dirty="0" smtClean="0"/>
              <a:t>ECS4-School, Warsaw, 2-7 July, 2017</a:t>
            </a:r>
            <a:endParaRPr lang="en-GB" dirty="0"/>
          </a:p>
        </p:txBody>
      </p:sp>
      <p:pic>
        <p:nvPicPr>
          <p:cNvPr id="4" name="Afbeelding 3" descr="FlackMe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1343" y="1217998"/>
            <a:ext cx="3254188" cy="3200400"/>
          </a:xfrm>
          <a:prstGeom prst="rect">
            <a:avLst/>
          </a:prstGeom>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816" y="1187400"/>
            <a:ext cx="2490632" cy="3200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 name="Tekstvak 5"/>
          <p:cNvSpPr txBox="1"/>
          <p:nvPr/>
        </p:nvSpPr>
        <p:spPr>
          <a:xfrm>
            <a:off x="5921435" y="4585746"/>
            <a:ext cx="2899638" cy="369332"/>
          </a:xfrm>
          <a:prstGeom prst="rect">
            <a:avLst/>
          </a:prstGeom>
          <a:noFill/>
        </p:spPr>
        <p:txBody>
          <a:bodyPr wrap="square" rtlCol="0">
            <a:spAutoFit/>
          </a:bodyPr>
          <a:lstStyle/>
          <a:p>
            <a:r>
              <a:rPr lang="en-GB" dirty="0" err="1" smtClean="0">
                <a:solidFill>
                  <a:srgbClr val="0000FF"/>
                </a:solidFill>
              </a:rPr>
              <a:t>H.D.Flack</a:t>
            </a:r>
            <a:r>
              <a:rPr lang="en-GB" dirty="0" smtClean="0">
                <a:solidFill>
                  <a:srgbClr val="0000FF"/>
                </a:solidFill>
              </a:rPr>
              <a:t>  (1943-2017)</a:t>
            </a:r>
            <a:endParaRPr lang="en-GB" dirty="0">
              <a:solidFill>
                <a:srgbClr val="0000FF"/>
              </a:solidFill>
            </a:endParaRPr>
          </a:p>
        </p:txBody>
      </p:sp>
      <p:sp>
        <p:nvSpPr>
          <p:cNvPr id="7" name="Tekstvak 6"/>
          <p:cNvSpPr txBox="1"/>
          <p:nvPr/>
        </p:nvSpPr>
        <p:spPr>
          <a:xfrm>
            <a:off x="685800" y="4585746"/>
            <a:ext cx="2422884" cy="369332"/>
          </a:xfrm>
          <a:prstGeom prst="rect">
            <a:avLst/>
          </a:prstGeom>
          <a:noFill/>
        </p:spPr>
        <p:txBody>
          <a:bodyPr wrap="none" rtlCol="0">
            <a:spAutoFit/>
          </a:bodyPr>
          <a:lstStyle/>
          <a:p>
            <a:r>
              <a:rPr lang="en-GB" dirty="0" err="1" smtClean="0">
                <a:solidFill>
                  <a:srgbClr val="0000FF"/>
                </a:solidFill>
              </a:rPr>
              <a:t>J.M.Bijvoet</a:t>
            </a:r>
            <a:r>
              <a:rPr lang="en-GB" dirty="0" smtClean="0">
                <a:solidFill>
                  <a:srgbClr val="0000FF"/>
                </a:solidFill>
              </a:rPr>
              <a:t> (1892-1980)</a:t>
            </a:r>
            <a:endParaRPr lang="en-GB" dirty="0">
              <a:solidFill>
                <a:srgbClr val="0000FF"/>
              </a:solidFill>
            </a:endParaRPr>
          </a:p>
        </p:txBody>
      </p:sp>
    </p:spTree>
    <p:extLst>
      <p:ext uri="{BB962C8B-B14F-4D97-AF65-F5344CB8AC3E}">
        <p14:creationId xmlns:p14="http://schemas.microsoft.com/office/powerpoint/2010/main" val="32541117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456481" y="273629"/>
            <a:ext cx="8197920" cy="11146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ctr">
              <a:buClrTx/>
              <a:buFontTx/>
              <a:buNone/>
            </a:pPr>
            <a:r>
              <a:rPr lang="nl-NL" sz="4000" dirty="0" smtClean="0">
                <a:solidFill>
                  <a:srgbClr val="FF0000"/>
                </a:solidFill>
              </a:rPr>
              <a:t>Fischer Absolute </a:t>
            </a:r>
            <a:r>
              <a:rPr lang="nl-NL" sz="4000" dirty="0" err="1" smtClean="0">
                <a:solidFill>
                  <a:srgbClr val="FF0000"/>
                </a:solidFill>
              </a:rPr>
              <a:t>Configuration</a:t>
            </a:r>
            <a:endParaRPr lang="nl-NL" sz="4000" dirty="0">
              <a:solidFill>
                <a:srgbClr val="FF0000"/>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80" y="1404148"/>
            <a:ext cx="3039840" cy="424556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641" y="1468954"/>
            <a:ext cx="3005280" cy="40497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Tekstvak 1"/>
          <p:cNvSpPr txBox="1"/>
          <p:nvPr/>
        </p:nvSpPr>
        <p:spPr>
          <a:xfrm>
            <a:off x="836706" y="6051176"/>
            <a:ext cx="7001215" cy="523220"/>
          </a:xfrm>
          <a:prstGeom prst="rect">
            <a:avLst/>
          </a:prstGeom>
          <a:noFill/>
        </p:spPr>
        <p:txBody>
          <a:bodyPr wrap="square" rtlCol="0">
            <a:spAutoFit/>
          </a:bodyPr>
          <a:lstStyle/>
          <a:p>
            <a:r>
              <a:rPr lang="en-GB" sz="2800" dirty="0" smtClean="0"/>
              <a:t>(-) Tartaric acid                        (+) Tartaric acid     </a:t>
            </a:r>
            <a:endParaRPr lang="en-GB" sz="2800" dirty="0"/>
          </a:p>
        </p:txBody>
      </p:sp>
    </p:spTree>
    <p:extLst>
      <p:ext uri="{BB962C8B-B14F-4D97-AF65-F5344CB8AC3E}">
        <p14:creationId xmlns:p14="http://schemas.microsoft.com/office/powerpoint/2010/main" val="105722892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solidFill>
                  <a:srgbClr val="FF0000"/>
                </a:solidFill>
              </a:rPr>
              <a:t>How to determine the absolute configuration of a given compound?</a:t>
            </a:r>
            <a:endParaRPr lang="en-GB" dirty="0">
              <a:solidFill>
                <a:srgbClr val="FF0000"/>
              </a:solidFill>
            </a:endParaRPr>
          </a:p>
        </p:txBody>
      </p:sp>
      <p:sp>
        <p:nvSpPr>
          <p:cNvPr id="3" name="Tijdelijke aanduiding voor inhoud 2"/>
          <p:cNvSpPr>
            <a:spLocks noGrp="1"/>
          </p:cNvSpPr>
          <p:nvPr>
            <p:ph idx="1"/>
          </p:nvPr>
        </p:nvSpPr>
        <p:spPr/>
        <p:txBody>
          <a:bodyPr/>
          <a:lstStyle/>
          <a:p>
            <a:r>
              <a:rPr lang="en-GB" dirty="0" smtClean="0"/>
              <a:t>Before 1951 via a degradation pathway</a:t>
            </a:r>
          </a:p>
          <a:p>
            <a:r>
              <a:rPr lang="en-GB" dirty="0" smtClean="0"/>
              <a:t>It would be nice to have a direct test</a:t>
            </a:r>
            <a:endParaRPr lang="en-GB" dirty="0"/>
          </a:p>
        </p:txBody>
      </p:sp>
    </p:spTree>
    <p:extLst>
      <p:ext uri="{BB962C8B-B14F-4D97-AF65-F5344CB8AC3E}">
        <p14:creationId xmlns:p14="http://schemas.microsoft.com/office/powerpoint/2010/main" val="12219247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026" descr="C:\Documents and Settings\spea\Mijn documenten\absstructure\box.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762000"/>
            <a:ext cx="5170488" cy="5181600"/>
          </a:xfrm>
          <a:prstGeom prst="rect">
            <a:avLst/>
          </a:prstGeom>
          <a:noFill/>
          <a:extLst>
            <a:ext uri="{909E8E84-426E-40dd-AFC4-6F175D3DCCD1}">
              <a14:hiddenFill xmlns:a14="http://schemas.microsoft.com/office/drawing/2010/main">
                <a:solidFill>
                  <a:srgbClr val="FFFFFF"/>
                </a:solidFill>
              </a14:hiddenFill>
            </a:ext>
          </a:extLst>
        </p:spPr>
      </p:pic>
      <p:sp>
        <p:nvSpPr>
          <p:cNvPr id="73748" name="AutoShape 1044"/>
          <p:cNvSpPr>
            <a:spLocks noChangeArrowheads="1"/>
          </p:cNvSpPr>
          <p:nvPr/>
        </p:nvSpPr>
        <p:spPr bwMode="auto">
          <a:xfrm rot="2088672">
            <a:off x="2819400" y="1447800"/>
            <a:ext cx="976313" cy="485775"/>
          </a:xfrm>
          <a:prstGeom prst="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GB"/>
          </a:p>
        </p:txBody>
      </p:sp>
      <p:sp>
        <p:nvSpPr>
          <p:cNvPr id="73749" name="AutoShape 1045"/>
          <p:cNvSpPr>
            <a:spLocks noChangeArrowheads="1"/>
          </p:cNvSpPr>
          <p:nvPr/>
        </p:nvSpPr>
        <p:spPr bwMode="auto">
          <a:xfrm>
            <a:off x="7543800" y="3505200"/>
            <a:ext cx="976313" cy="485775"/>
          </a:xfrm>
          <a:prstGeom prst="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GB"/>
          </a:p>
        </p:txBody>
      </p:sp>
      <p:sp>
        <p:nvSpPr>
          <p:cNvPr id="73750" name="AutoShape 1046"/>
          <p:cNvSpPr>
            <a:spLocks noChangeArrowheads="1"/>
          </p:cNvSpPr>
          <p:nvPr/>
        </p:nvSpPr>
        <p:spPr bwMode="auto">
          <a:xfrm rot="2162825">
            <a:off x="7543800" y="5486400"/>
            <a:ext cx="976313" cy="485775"/>
          </a:xfrm>
          <a:prstGeom prst="leftArrow">
            <a:avLst>
              <a:gd name="adj1" fmla="val 50000"/>
              <a:gd name="adj2" fmla="val 5024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GB">
              <a:solidFill>
                <a:srgbClr val="FF0000"/>
              </a:solidFill>
            </a:endParaRPr>
          </a:p>
        </p:txBody>
      </p:sp>
      <p:sp>
        <p:nvSpPr>
          <p:cNvPr id="73751" name="AutoShape 1047"/>
          <p:cNvSpPr>
            <a:spLocks noChangeArrowheads="1"/>
          </p:cNvSpPr>
          <p:nvPr/>
        </p:nvSpPr>
        <p:spPr bwMode="auto">
          <a:xfrm>
            <a:off x="2362200" y="3581400"/>
            <a:ext cx="976313" cy="485775"/>
          </a:xfrm>
          <a:prstGeom prst="leftArrow">
            <a:avLst>
              <a:gd name="adj1" fmla="val 50000"/>
              <a:gd name="adj2" fmla="val 5024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GB"/>
          </a:p>
        </p:txBody>
      </p:sp>
      <p:sp>
        <p:nvSpPr>
          <p:cNvPr id="73752" name="Rectangle 1048"/>
          <p:cNvSpPr>
            <a:spLocks noChangeArrowheads="1"/>
          </p:cNvSpPr>
          <p:nvPr/>
        </p:nvSpPr>
        <p:spPr bwMode="auto">
          <a:xfrm>
            <a:off x="6019800" y="1371600"/>
            <a:ext cx="1219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H,K,L</a:t>
            </a:r>
            <a:endParaRPr lang="en-GB"/>
          </a:p>
        </p:txBody>
      </p:sp>
      <p:sp>
        <p:nvSpPr>
          <p:cNvPr id="73753" name="Rectangle 1049"/>
          <p:cNvSpPr>
            <a:spLocks noChangeArrowheads="1"/>
          </p:cNvSpPr>
          <p:nvPr/>
        </p:nvSpPr>
        <p:spPr bwMode="auto">
          <a:xfrm>
            <a:off x="2667000" y="4953000"/>
            <a:ext cx="1295400" cy="6096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-H,-K,-L</a:t>
            </a:r>
            <a:endParaRPr lang="en-GB"/>
          </a:p>
        </p:txBody>
      </p:sp>
      <p:sp>
        <p:nvSpPr>
          <p:cNvPr id="73754" name="Rectangle 1050"/>
          <p:cNvSpPr>
            <a:spLocks noChangeArrowheads="1"/>
          </p:cNvSpPr>
          <p:nvPr/>
        </p:nvSpPr>
        <p:spPr bwMode="auto">
          <a:xfrm>
            <a:off x="2514600" y="6019800"/>
            <a:ext cx="48768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Friedel Pair of Reflections</a:t>
            </a:r>
            <a:endParaRPr lang="en-GB"/>
          </a:p>
        </p:txBody>
      </p:sp>
      <p:sp>
        <p:nvSpPr>
          <p:cNvPr id="2" name="Tekstvak 1"/>
          <p:cNvSpPr txBox="1"/>
          <p:nvPr/>
        </p:nvSpPr>
        <p:spPr>
          <a:xfrm>
            <a:off x="461839" y="1558796"/>
            <a:ext cx="2155678" cy="5016757"/>
          </a:xfrm>
          <a:prstGeom prst="rect">
            <a:avLst/>
          </a:prstGeom>
          <a:noFill/>
        </p:spPr>
        <p:txBody>
          <a:bodyPr wrap="square" rtlCol="0">
            <a:spAutoFit/>
          </a:bodyPr>
          <a:lstStyle/>
          <a:p>
            <a:r>
              <a:rPr lang="en-GB" sz="3200" dirty="0" err="1" smtClean="0">
                <a:solidFill>
                  <a:srgbClr val="FF0000"/>
                </a:solidFill>
              </a:rPr>
              <a:t>Friedel</a:t>
            </a:r>
            <a:endParaRPr lang="en-GB" sz="3200" dirty="0" smtClean="0">
              <a:solidFill>
                <a:srgbClr val="FF0000"/>
              </a:solidFill>
            </a:endParaRPr>
          </a:p>
          <a:p>
            <a:endParaRPr lang="en-GB" sz="3200" dirty="0"/>
          </a:p>
          <a:p>
            <a:r>
              <a:rPr lang="en-GB" sz="3200" dirty="0" err="1" smtClean="0"/>
              <a:t>I</a:t>
            </a:r>
            <a:r>
              <a:rPr lang="en-GB" sz="3200" baseline="-25000" dirty="0" err="1" smtClean="0"/>
              <a:t>hkl</a:t>
            </a:r>
            <a:r>
              <a:rPr lang="en-GB" sz="3200" baseline="-25000" dirty="0" smtClean="0"/>
              <a:t> </a:t>
            </a:r>
            <a:r>
              <a:rPr lang="en-GB" sz="3200" dirty="0" smtClean="0"/>
              <a:t>= I</a:t>
            </a:r>
            <a:r>
              <a:rPr lang="en-GB" sz="3200" baseline="-25000" dirty="0" smtClean="0"/>
              <a:t>-h-k-l</a:t>
            </a:r>
          </a:p>
          <a:p>
            <a:endParaRPr lang="en-GB" sz="3200" dirty="0" smtClean="0"/>
          </a:p>
          <a:p>
            <a:r>
              <a:rPr lang="en-GB" sz="3200" dirty="0" err="1" smtClean="0">
                <a:solidFill>
                  <a:srgbClr val="FF0000"/>
                </a:solidFill>
              </a:rPr>
              <a:t>Bijvoet</a:t>
            </a:r>
            <a:endParaRPr lang="en-GB" sz="3200" dirty="0" smtClean="0">
              <a:solidFill>
                <a:srgbClr val="FF0000"/>
              </a:solidFill>
            </a:endParaRPr>
          </a:p>
          <a:p>
            <a:r>
              <a:rPr lang="en-GB" sz="3200" dirty="0" smtClean="0">
                <a:solidFill>
                  <a:srgbClr val="3366FF"/>
                </a:solidFill>
              </a:rPr>
              <a:t>(non-</a:t>
            </a:r>
            <a:r>
              <a:rPr lang="en-GB" sz="3200" dirty="0" err="1" smtClean="0">
                <a:solidFill>
                  <a:srgbClr val="3366FF"/>
                </a:solidFill>
              </a:rPr>
              <a:t>centro</a:t>
            </a:r>
            <a:r>
              <a:rPr lang="en-GB" sz="3200" dirty="0" smtClean="0">
                <a:solidFill>
                  <a:srgbClr val="3366FF"/>
                </a:solidFill>
              </a:rPr>
              <a:t>-symmetric)</a:t>
            </a:r>
          </a:p>
          <a:p>
            <a:endParaRPr lang="en-GB" sz="3200" dirty="0"/>
          </a:p>
          <a:p>
            <a:r>
              <a:rPr lang="en-GB" sz="3200" dirty="0" err="1" smtClean="0"/>
              <a:t>I</a:t>
            </a:r>
            <a:r>
              <a:rPr lang="en-GB" sz="3200" baseline="-25000" dirty="0" err="1" smtClean="0"/>
              <a:t>hkl</a:t>
            </a:r>
            <a:r>
              <a:rPr lang="en-GB" sz="3200" dirty="0" smtClean="0"/>
              <a:t> ≠ I</a:t>
            </a:r>
            <a:r>
              <a:rPr lang="en-GB" sz="3200" baseline="-25000" dirty="0" smtClean="0"/>
              <a:t>-h-k-l</a:t>
            </a:r>
            <a:endParaRPr lang="en-GB" sz="3200" baseline="-25000" dirty="0"/>
          </a:p>
        </p:txBody>
      </p:sp>
      <p:sp>
        <p:nvSpPr>
          <p:cNvPr id="3" name="Tekstvak 2"/>
          <p:cNvSpPr txBox="1"/>
          <p:nvPr/>
        </p:nvSpPr>
        <p:spPr>
          <a:xfrm>
            <a:off x="657412" y="522941"/>
            <a:ext cx="8343773" cy="523220"/>
          </a:xfrm>
          <a:prstGeom prst="rect">
            <a:avLst/>
          </a:prstGeom>
          <a:noFill/>
        </p:spPr>
        <p:txBody>
          <a:bodyPr wrap="square" rtlCol="0">
            <a:spAutoFit/>
          </a:bodyPr>
          <a:lstStyle/>
          <a:p>
            <a:r>
              <a:rPr lang="en-GB" sz="2800" dirty="0" smtClean="0">
                <a:solidFill>
                  <a:srgbClr val="FF0000"/>
                </a:solidFill>
              </a:rPr>
              <a:t>Can we use X-rays to determine absolute structure ?</a:t>
            </a:r>
            <a:endParaRPr lang="en-GB" sz="2800" dirty="0">
              <a:solidFill>
                <a:srgbClr val="FF0000"/>
              </a:solidFill>
            </a:endParaRPr>
          </a:p>
        </p:txBody>
      </p:sp>
    </p:spTree>
    <p:extLst>
      <p:ext uri="{BB962C8B-B14F-4D97-AF65-F5344CB8AC3E}">
        <p14:creationId xmlns:p14="http://schemas.microsoft.com/office/powerpoint/2010/main" val="1486279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FF0000"/>
                </a:solidFill>
              </a:rPr>
              <a:t>Complex Scattering Factors</a:t>
            </a:r>
            <a:endParaRPr lang="en-GB" dirty="0">
              <a:solidFill>
                <a:srgbClr val="FF0000"/>
              </a:solidFill>
            </a:endParaRPr>
          </a:p>
        </p:txBody>
      </p:sp>
      <p:sp>
        <p:nvSpPr>
          <p:cNvPr id="3" name="Tijdelijke aanduiding voor inhoud 2"/>
          <p:cNvSpPr>
            <a:spLocks noGrp="1"/>
          </p:cNvSpPr>
          <p:nvPr>
            <p:ph idx="1"/>
          </p:nvPr>
        </p:nvSpPr>
        <p:spPr/>
        <p:txBody>
          <a:bodyPr>
            <a:normAutofit lnSpcReduction="10000"/>
          </a:bodyPr>
          <a:lstStyle/>
          <a:p>
            <a:r>
              <a:rPr lang="en-GB" dirty="0"/>
              <a:t>Atomic Scattering Factor: f = f</a:t>
            </a:r>
            <a:r>
              <a:rPr lang="en-GB" baseline="-25000" dirty="0"/>
              <a:t>0</a:t>
            </a:r>
            <a:r>
              <a:rPr lang="en-GB" dirty="0"/>
              <a:t> + f</a:t>
            </a:r>
            <a:r>
              <a:rPr lang="en-GB" dirty="0" smtClean="0"/>
              <a:t>’(</a:t>
            </a:r>
            <a:r>
              <a:rPr lang="en-GB" dirty="0" err="1" smtClean="0"/>
              <a:t>λ</a:t>
            </a:r>
            <a:r>
              <a:rPr lang="en-GB" dirty="0" smtClean="0"/>
              <a:t>) </a:t>
            </a:r>
            <a:r>
              <a:rPr lang="en-GB" dirty="0"/>
              <a:t>+ </a:t>
            </a:r>
            <a:r>
              <a:rPr lang="en-GB" i="1" dirty="0"/>
              <a:t>i</a:t>
            </a:r>
            <a:r>
              <a:rPr lang="en-GB" dirty="0"/>
              <a:t>f</a:t>
            </a:r>
            <a:r>
              <a:rPr lang="en-GB" dirty="0" smtClean="0"/>
              <a:t>”(</a:t>
            </a:r>
            <a:r>
              <a:rPr lang="en-GB" dirty="0" err="1" smtClean="0"/>
              <a:t>λ</a:t>
            </a:r>
            <a:r>
              <a:rPr lang="en-GB" dirty="0" smtClean="0"/>
              <a:t>)</a:t>
            </a:r>
            <a:endParaRPr lang="en-GB" dirty="0"/>
          </a:p>
          <a:p>
            <a:r>
              <a:rPr lang="en-GB" dirty="0" smtClean="0"/>
              <a:t>f’(</a:t>
            </a:r>
            <a:r>
              <a:rPr lang="en-GB" dirty="0" err="1" smtClean="0"/>
              <a:t>λ</a:t>
            </a:r>
            <a:r>
              <a:rPr lang="en-GB" dirty="0" smtClean="0"/>
              <a:t>) &amp; f”(</a:t>
            </a:r>
            <a:r>
              <a:rPr lang="en-GB" dirty="0" err="1" smtClean="0"/>
              <a:t>λ</a:t>
            </a:r>
            <a:r>
              <a:rPr lang="en-GB" dirty="0" smtClean="0"/>
              <a:t>) components: designated as Resonant scattering, anomalous dispersion or anomalous scattering</a:t>
            </a:r>
          </a:p>
          <a:p>
            <a:r>
              <a:rPr lang="en-GB" dirty="0" smtClean="0"/>
              <a:t>Can be used for absolute structure determination</a:t>
            </a:r>
          </a:p>
          <a:p>
            <a:r>
              <a:rPr lang="en-GB" dirty="0" smtClean="0"/>
              <a:t>F</a:t>
            </a:r>
            <a:r>
              <a:rPr lang="en-GB" baseline="-25000" dirty="0" smtClean="0"/>
              <a:t>0</a:t>
            </a:r>
            <a:r>
              <a:rPr lang="en-GB" dirty="0" smtClean="0"/>
              <a:t> decays with theta, not so much f’(</a:t>
            </a:r>
            <a:r>
              <a:rPr lang="en-GB" dirty="0" err="1" smtClean="0"/>
              <a:t>λ</a:t>
            </a:r>
            <a:r>
              <a:rPr lang="en-GB" dirty="0" smtClean="0"/>
              <a:t>) and f”(</a:t>
            </a:r>
            <a:r>
              <a:rPr lang="en-GB" dirty="0" err="1" smtClean="0"/>
              <a:t>λ</a:t>
            </a:r>
            <a:r>
              <a:rPr lang="en-GB" dirty="0" smtClean="0"/>
              <a:t>)   [because related to the inner core electrons]</a:t>
            </a:r>
            <a:endParaRPr lang="en-GB" dirty="0"/>
          </a:p>
        </p:txBody>
      </p:sp>
    </p:spTree>
    <p:extLst>
      <p:ext uri="{BB962C8B-B14F-4D97-AF65-F5344CB8AC3E}">
        <p14:creationId xmlns:p14="http://schemas.microsoft.com/office/powerpoint/2010/main" val="13648403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d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95" y="0"/>
            <a:ext cx="8886620" cy="6858000"/>
          </a:xfrm>
          <a:prstGeom prst="rect">
            <a:avLst/>
          </a:prstGeom>
        </p:spPr>
      </p:pic>
      <p:sp>
        <p:nvSpPr>
          <p:cNvPr id="3" name="Tekstvak 2"/>
          <p:cNvSpPr txBox="1"/>
          <p:nvPr/>
        </p:nvSpPr>
        <p:spPr>
          <a:xfrm>
            <a:off x="4646705" y="1314824"/>
            <a:ext cx="3107765" cy="461665"/>
          </a:xfrm>
          <a:prstGeom prst="rect">
            <a:avLst/>
          </a:prstGeom>
          <a:noFill/>
        </p:spPr>
        <p:txBody>
          <a:bodyPr wrap="square" rtlCol="0">
            <a:spAutoFit/>
          </a:bodyPr>
          <a:lstStyle/>
          <a:p>
            <a:r>
              <a:rPr lang="en-GB" sz="2400" dirty="0" err="1" smtClean="0">
                <a:solidFill>
                  <a:srgbClr val="FF0000"/>
                </a:solidFill>
              </a:rPr>
              <a:t>Cl</a:t>
            </a:r>
            <a:r>
              <a:rPr lang="en-GB" sz="2400" dirty="0" smtClean="0">
                <a:solidFill>
                  <a:srgbClr val="FF0000"/>
                </a:solidFill>
              </a:rPr>
              <a:t>, O, N, Cu Compound</a:t>
            </a:r>
            <a:endParaRPr lang="en-GB" sz="2400" dirty="0">
              <a:solidFill>
                <a:srgbClr val="FF0000"/>
              </a:solidFill>
            </a:endParaRPr>
          </a:p>
        </p:txBody>
      </p:sp>
      <p:sp>
        <p:nvSpPr>
          <p:cNvPr id="6" name="Tekstvak 5"/>
          <p:cNvSpPr txBox="1"/>
          <p:nvPr/>
        </p:nvSpPr>
        <p:spPr>
          <a:xfrm>
            <a:off x="3496235" y="1684156"/>
            <a:ext cx="736049" cy="369332"/>
          </a:xfrm>
          <a:prstGeom prst="rect">
            <a:avLst/>
          </a:prstGeom>
          <a:noFill/>
        </p:spPr>
        <p:txBody>
          <a:bodyPr wrap="none" rtlCol="0">
            <a:spAutoFit/>
          </a:bodyPr>
          <a:lstStyle/>
          <a:p>
            <a:r>
              <a:rPr lang="en-GB" dirty="0"/>
              <a:t>f</a:t>
            </a:r>
            <a:r>
              <a:rPr lang="en-GB" dirty="0" smtClean="0"/>
              <a:t>”(Cu)</a:t>
            </a:r>
            <a:endParaRPr lang="en-GB" dirty="0"/>
          </a:p>
        </p:txBody>
      </p:sp>
      <p:sp>
        <p:nvSpPr>
          <p:cNvPr id="7" name="Tekstvak 6"/>
          <p:cNvSpPr txBox="1"/>
          <p:nvPr/>
        </p:nvSpPr>
        <p:spPr>
          <a:xfrm>
            <a:off x="3615765" y="4332941"/>
            <a:ext cx="749236" cy="369332"/>
          </a:xfrm>
          <a:prstGeom prst="rect">
            <a:avLst/>
          </a:prstGeom>
          <a:noFill/>
        </p:spPr>
        <p:txBody>
          <a:bodyPr wrap="none" rtlCol="0">
            <a:spAutoFit/>
          </a:bodyPr>
          <a:lstStyle/>
          <a:p>
            <a:r>
              <a:rPr lang="en-GB" dirty="0"/>
              <a:t>f</a:t>
            </a:r>
            <a:r>
              <a:rPr lang="en-GB" dirty="0" smtClean="0"/>
              <a:t>’ (Cu)</a:t>
            </a:r>
            <a:endParaRPr lang="en-GB" dirty="0"/>
          </a:p>
        </p:txBody>
      </p:sp>
      <p:sp>
        <p:nvSpPr>
          <p:cNvPr id="4" name="Tekstvak 3"/>
          <p:cNvSpPr txBox="1"/>
          <p:nvPr/>
        </p:nvSpPr>
        <p:spPr>
          <a:xfrm>
            <a:off x="926353" y="971176"/>
            <a:ext cx="5506612" cy="584776"/>
          </a:xfrm>
          <a:prstGeom prst="rect">
            <a:avLst/>
          </a:prstGeom>
          <a:noFill/>
        </p:spPr>
        <p:txBody>
          <a:bodyPr wrap="square" rtlCol="0">
            <a:spAutoFit/>
          </a:bodyPr>
          <a:lstStyle/>
          <a:p>
            <a:r>
              <a:rPr lang="en-GB" sz="3200" dirty="0" smtClean="0">
                <a:solidFill>
                  <a:srgbClr val="FF0000"/>
                </a:solidFill>
              </a:rPr>
              <a:t>Function of </a:t>
            </a:r>
            <a:r>
              <a:rPr lang="en-GB" sz="3200" dirty="0" err="1" smtClean="0">
                <a:solidFill>
                  <a:srgbClr val="FF0000"/>
                </a:solidFill>
              </a:rPr>
              <a:t>λ</a:t>
            </a:r>
            <a:r>
              <a:rPr lang="en-GB" sz="3200" dirty="0" smtClean="0">
                <a:solidFill>
                  <a:srgbClr val="FF0000"/>
                </a:solidFill>
              </a:rPr>
              <a:t> and element type </a:t>
            </a:r>
            <a:endParaRPr lang="en-GB" sz="3200" dirty="0">
              <a:solidFill>
                <a:srgbClr val="FF0000"/>
              </a:solidFill>
            </a:endParaRPr>
          </a:p>
        </p:txBody>
      </p:sp>
    </p:spTree>
    <p:extLst>
      <p:ext uri="{BB962C8B-B14F-4D97-AF65-F5344CB8AC3E}">
        <p14:creationId xmlns:p14="http://schemas.microsoft.com/office/powerpoint/2010/main" val="1033900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d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750" y="623770"/>
            <a:ext cx="8149561" cy="2922103"/>
          </a:xfrm>
          <a:prstGeom prst="rect">
            <a:avLst/>
          </a:prstGeom>
        </p:spPr>
      </p:pic>
      <p:pic>
        <p:nvPicPr>
          <p:cNvPr id="3" name="Afbeelding 2" descr="ad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14" y="3916336"/>
            <a:ext cx="8396516" cy="2505045"/>
          </a:xfrm>
          <a:prstGeom prst="rect">
            <a:avLst/>
          </a:prstGeom>
        </p:spPr>
      </p:pic>
      <p:sp>
        <p:nvSpPr>
          <p:cNvPr id="5" name="Tekstvak 4"/>
          <p:cNvSpPr txBox="1"/>
          <p:nvPr/>
        </p:nvSpPr>
        <p:spPr>
          <a:xfrm>
            <a:off x="8232588" y="1792941"/>
            <a:ext cx="328786" cy="461665"/>
          </a:xfrm>
          <a:prstGeom prst="rect">
            <a:avLst/>
          </a:prstGeom>
          <a:noFill/>
        </p:spPr>
        <p:txBody>
          <a:bodyPr wrap="none" rtlCol="0">
            <a:spAutoFit/>
          </a:bodyPr>
          <a:lstStyle/>
          <a:p>
            <a:r>
              <a:rPr lang="en-GB" sz="2400" dirty="0" smtClean="0"/>
              <a:t>Z</a:t>
            </a:r>
            <a:endParaRPr lang="en-GB" sz="2400" dirty="0"/>
          </a:p>
        </p:txBody>
      </p:sp>
      <p:sp>
        <p:nvSpPr>
          <p:cNvPr id="6" name="Tekstvak 5"/>
          <p:cNvSpPr txBox="1"/>
          <p:nvPr/>
        </p:nvSpPr>
        <p:spPr>
          <a:xfrm>
            <a:off x="8232588" y="4870824"/>
            <a:ext cx="457109" cy="461665"/>
          </a:xfrm>
          <a:prstGeom prst="rect">
            <a:avLst/>
          </a:prstGeom>
          <a:noFill/>
        </p:spPr>
        <p:txBody>
          <a:bodyPr wrap="square" rtlCol="0">
            <a:spAutoFit/>
          </a:bodyPr>
          <a:lstStyle/>
          <a:p>
            <a:r>
              <a:rPr lang="en-GB" sz="2400" dirty="0" smtClean="0"/>
              <a:t>Z</a:t>
            </a:r>
            <a:endParaRPr lang="en-GB" sz="2400" dirty="0"/>
          </a:p>
        </p:txBody>
      </p:sp>
    </p:spTree>
    <p:extLst>
      <p:ext uri="{BB962C8B-B14F-4D97-AF65-F5344CB8AC3E}">
        <p14:creationId xmlns:p14="http://schemas.microsoft.com/office/powerpoint/2010/main" val="4054555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ton04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013" y="488686"/>
            <a:ext cx="5872091" cy="6158626"/>
          </a:xfrm>
          <a:prstGeom prst="rect">
            <a:avLst/>
          </a:prstGeom>
        </p:spPr>
      </p:pic>
      <p:sp>
        <p:nvSpPr>
          <p:cNvPr id="3" name="Tekstvak 2"/>
          <p:cNvSpPr txBox="1"/>
          <p:nvPr/>
        </p:nvSpPr>
        <p:spPr>
          <a:xfrm>
            <a:off x="5258568" y="294473"/>
            <a:ext cx="3586607" cy="1938992"/>
          </a:xfrm>
          <a:prstGeom prst="rect">
            <a:avLst/>
          </a:prstGeom>
          <a:noFill/>
        </p:spPr>
        <p:txBody>
          <a:bodyPr wrap="square" rtlCol="0">
            <a:spAutoFit/>
          </a:bodyPr>
          <a:lstStyle/>
          <a:p>
            <a:r>
              <a:rPr lang="en-GB" sz="3600" dirty="0" smtClean="0">
                <a:solidFill>
                  <a:srgbClr val="FF0000"/>
                </a:solidFill>
              </a:rPr>
              <a:t>Effect of f”</a:t>
            </a:r>
          </a:p>
          <a:p>
            <a:endParaRPr lang="en-GB" sz="2800" dirty="0" smtClean="0">
              <a:solidFill>
                <a:srgbClr val="FF0000"/>
              </a:solidFill>
            </a:endParaRPr>
          </a:p>
          <a:p>
            <a:r>
              <a:rPr lang="en-GB" sz="2800" dirty="0" smtClean="0">
                <a:solidFill>
                  <a:srgbClr val="FF0000"/>
                </a:solidFill>
              </a:rPr>
              <a:t>Construction  in  the Complex Plane</a:t>
            </a:r>
            <a:endParaRPr lang="en-GB" sz="2800" dirty="0">
              <a:solidFill>
                <a:srgbClr val="FF0000"/>
              </a:solidFill>
            </a:endParaRPr>
          </a:p>
        </p:txBody>
      </p:sp>
      <p:sp>
        <p:nvSpPr>
          <p:cNvPr id="4" name="Tekstvak 3"/>
          <p:cNvSpPr txBox="1"/>
          <p:nvPr/>
        </p:nvSpPr>
        <p:spPr>
          <a:xfrm>
            <a:off x="6185647" y="2299429"/>
            <a:ext cx="2958353" cy="523220"/>
          </a:xfrm>
          <a:prstGeom prst="rect">
            <a:avLst/>
          </a:prstGeom>
          <a:noFill/>
        </p:spPr>
        <p:txBody>
          <a:bodyPr wrap="square" rtlCol="0">
            <a:spAutoFit/>
          </a:bodyPr>
          <a:lstStyle/>
          <a:p>
            <a:r>
              <a:rPr lang="en-GB" sz="2800" dirty="0" smtClean="0"/>
              <a:t>|</a:t>
            </a:r>
            <a:r>
              <a:rPr lang="en-GB" sz="2800" dirty="0" err="1" smtClean="0"/>
              <a:t>F</a:t>
            </a:r>
            <a:r>
              <a:rPr lang="en-GB" sz="2800" baseline="-25000" dirty="0" err="1" smtClean="0"/>
              <a:t>hkl</a:t>
            </a:r>
            <a:r>
              <a:rPr lang="en-GB" sz="2800" dirty="0" smtClean="0"/>
              <a:t>|  &gt;  |F</a:t>
            </a:r>
            <a:r>
              <a:rPr lang="en-GB" sz="2800" baseline="-25000" dirty="0" smtClean="0"/>
              <a:t>-h-k-l</a:t>
            </a:r>
            <a:r>
              <a:rPr lang="en-GB" sz="2800" dirty="0" smtClean="0"/>
              <a:t>|</a:t>
            </a:r>
            <a:endParaRPr lang="en-GB" sz="2800" baseline="-25000" dirty="0"/>
          </a:p>
        </p:txBody>
      </p:sp>
      <p:sp>
        <p:nvSpPr>
          <p:cNvPr id="6" name="Tekstvak 5"/>
          <p:cNvSpPr txBox="1"/>
          <p:nvPr/>
        </p:nvSpPr>
        <p:spPr>
          <a:xfrm>
            <a:off x="4307391" y="4360640"/>
            <a:ext cx="1061226" cy="523220"/>
          </a:xfrm>
          <a:prstGeom prst="rect">
            <a:avLst/>
          </a:prstGeom>
          <a:noFill/>
        </p:spPr>
        <p:txBody>
          <a:bodyPr wrap="square" rtlCol="0">
            <a:spAutoFit/>
          </a:bodyPr>
          <a:lstStyle/>
          <a:p>
            <a:r>
              <a:rPr lang="en-GB" sz="2800" dirty="0" smtClean="0"/>
              <a:t>F</a:t>
            </a:r>
            <a:r>
              <a:rPr lang="en-GB" sz="2800" baseline="-25000" dirty="0" smtClean="0"/>
              <a:t>-h-k-l</a:t>
            </a:r>
            <a:endParaRPr lang="en-GB" sz="2800" baseline="-25000" dirty="0"/>
          </a:p>
        </p:txBody>
      </p:sp>
      <p:sp>
        <p:nvSpPr>
          <p:cNvPr id="8" name="Tekstvak 7"/>
          <p:cNvSpPr txBox="1"/>
          <p:nvPr/>
        </p:nvSpPr>
        <p:spPr>
          <a:xfrm>
            <a:off x="3795059" y="294473"/>
            <a:ext cx="875391" cy="523220"/>
          </a:xfrm>
          <a:prstGeom prst="rect">
            <a:avLst/>
          </a:prstGeom>
          <a:noFill/>
        </p:spPr>
        <p:txBody>
          <a:bodyPr wrap="square" rtlCol="0">
            <a:spAutoFit/>
          </a:bodyPr>
          <a:lstStyle/>
          <a:p>
            <a:r>
              <a:rPr lang="en-GB" sz="2800" dirty="0" err="1" smtClean="0"/>
              <a:t>F</a:t>
            </a:r>
            <a:r>
              <a:rPr lang="en-GB" sz="2800" baseline="-25000" dirty="0" err="1" smtClean="0"/>
              <a:t>hkl</a:t>
            </a:r>
            <a:endParaRPr lang="en-GB" sz="2800" baseline="-25000" dirty="0"/>
          </a:p>
        </p:txBody>
      </p:sp>
      <p:sp>
        <p:nvSpPr>
          <p:cNvPr id="5" name="Tekstvak 4"/>
          <p:cNvSpPr txBox="1"/>
          <p:nvPr/>
        </p:nvSpPr>
        <p:spPr>
          <a:xfrm>
            <a:off x="4019176" y="1837765"/>
            <a:ext cx="1239392" cy="461665"/>
          </a:xfrm>
          <a:prstGeom prst="rect">
            <a:avLst/>
          </a:prstGeom>
          <a:noFill/>
        </p:spPr>
        <p:txBody>
          <a:bodyPr wrap="none" rtlCol="0">
            <a:spAutoFit/>
          </a:bodyPr>
          <a:lstStyle/>
          <a:p>
            <a:r>
              <a:rPr lang="en-GB" sz="2400" dirty="0" err="1" smtClean="0"/>
              <a:t>F</a:t>
            </a:r>
            <a:r>
              <a:rPr lang="en-GB" sz="2400" baseline="-25000" dirty="0" err="1" smtClean="0"/>
              <a:t>hkl</a:t>
            </a:r>
            <a:r>
              <a:rPr lang="en-GB" sz="2400" dirty="0" smtClean="0"/>
              <a:t>(real)</a:t>
            </a:r>
            <a:endParaRPr lang="en-GB" sz="2400" dirty="0"/>
          </a:p>
        </p:txBody>
      </p:sp>
      <p:sp>
        <p:nvSpPr>
          <p:cNvPr id="7" name="Tekstvak 6"/>
          <p:cNvSpPr txBox="1"/>
          <p:nvPr/>
        </p:nvSpPr>
        <p:spPr>
          <a:xfrm>
            <a:off x="4307391" y="5767294"/>
            <a:ext cx="1442372" cy="461665"/>
          </a:xfrm>
          <a:prstGeom prst="rect">
            <a:avLst/>
          </a:prstGeom>
          <a:noFill/>
        </p:spPr>
        <p:txBody>
          <a:bodyPr wrap="none" rtlCol="0">
            <a:spAutoFit/>
          </a:bodyPr>
          <a:lstStyle/>
          <a:p>
            <a:r>
              <a:rPr lang="en-GB" sz="2400" dirty="0" smtClean="0"/>
              <a:t>F</a:t>
            </a:r>
            <a:r>
              <a:rPr lang="en-GB" sz="2400" baseline="-25000" dirty="0" smtClean="0"/>
              <a:t>-h-h-l</a:t>
            </a:r>
            <a:r>
              <a:rPr lang="en-GB" sz="2400" dirty="0" smtClean="0"/>
              <a:t>(real)</a:t>
            </a:r>
            <a:endParaRPr lang="en-GB" sz="2400" dirty="0"/>
          </a:p>
        </p:txBody>
      </p:sp>
      <p:sp>
        <p:nvSpPr>
          <p:cNvPr id="9" name="Tekstvak 8"/>
          <p:cNvSpPr txBox="1"/>
          <p:nvPr/>
        </p:nvSpPr>
        <p:spPr>
          <a:xfrm>
            <a:off x="5749762" y="4631765"/>
            <a:ext cx="3095413" cy="461665"/>
          </a:xfrm>
          <a:prstGeom prst="rect">
            <a:avLst/>
          </a:prstGeom>
          <a:noFill/>
        </p:spPr>
        <p:txBody>
          <a:bodyPr wrap="square" rtlCol="0">
            <a:spAutoFit/>
          </a:bodyPr>
          <a:lstStyle/>
          <a:p>
            <a:r>
              <a:rPr lang="en-GB" sz="2400" dirty="0" smtClean="0"/>
              <a:t>|</a:t>
            </a:r>
            <a:r>
              <a:rPr lang="en-GB" sz="2400" dirty="0" err="1" smtClean="0"/>
              <a:t>F</a:t>
            </a:r>
            <a:r>
              <a:rPr lang="en-GB" sz="2400" baseline="-25000" dirty="0" err="1" smtClean="0"/>
              <a:t>hkl</a:t>
            </a:r>
            <a:r>
              <a:rPr lang="en-GB" sz="2400" dirty="0" smtClean="0"/>
              <a:t>(real)=F</a:t>
            </a:r>
            <a:r>
              <a:rPr lang="en-GB" sz="2400" baseline="-25000" dirty="0" smtClean="0"/>
              <a:t>-h-k-l</a:t>
            </a:r>
            <a:r>
              <a:rPr lang="en-GB" sz="2400" dirty="0" smtClean="0"/>
              <a:t>(real)</a:t>
            </a:r>
            <a:endParaRPr lang="en-GB" sz="2400" dirty="0"/>
          </a:p>
        </p:txBody>
      </p:sp>
    </p:spTree>
    <p:extLst>
      <p:ext uri="{BB962C8B-B14F-4D97-AF65-F5344CB8AC3E}">
        <p14:creationId xmlns:p14="http://schemas.microsoft.com/office/powerpoint/2010/main" val="35619917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FF0000"/>
                </a:solidFill>
              </a:rPr>
              <a:t>The First Absolute Structures</a:t>
            </a:r>
            <a:endParaRPr lang="en-GB" dirty="0">
              <a:solidFill>
                <a:srgbClr val="FF0000"/>
              </a:solidFill>
            </a:endParaRPr>
          </a:p>
        </p:txBody>
      </p:sp>
      <p:sp>
        <p:nvSpPr>
          <p:cNvPr id="3" name="Tijdelijke aanduiding voor inhoud 2"/>
          <p:cNvSpPr>
            <a:spLocks noGrp="1"/>
          </p:cNvSpPr>
          <p:nvPr>
            <p:ph idx="1"/>
          </p:nvPr>
        </p:nvSpPr>
        <p:spPr>
          <a:xfrm>
            <a:off x="457200" y="1417638"/>
            <a:ext cx="8229600" cy="4708525"/>
          </a:xfrm>
        </p:spPr>
        <p:txBody>
          <a:bodyPr>
            <a:normAutofit lnSpcReduction="10000"/>
          </a:bodyPr>
          <a:lstStyle/>
          <a:p>
            <a:r>
              <a:rPr lang="en-GB" sz="2800" dirty="0" smtClean="0"/>
              <a:t>The first absolute structure determination with X-rays was done on </a:t>
            </a:r>
            <a:r>
              <a:rPr lang="en-GB" sz="2800" dirty="0" err="1" smtClean="0"/>
              <a:t>ZnS</a:t>
            </a:r>
            <a:r>
              <a:rPr lang="en-GB" sz="2800" dirty="0" smtClean="0"/>
              <a:t> by </a:t>
            </a:r>
            <a:r>
              <a:rPr lang="en-GB" sz="2800" dirty="0">
                <a:solidFill>
                  <a:srgbClr val="FF0000"/>
                </a:solidFill>
              </a:rPr>
              <a:t>N</a:t>
            </a:r>
            <a:r>
              <a:rPr lang="en-GB" sz="2800" dirty="0" smtClean="0">
                <a:solidFill>
                  <a:srgbClr val="FF0000"/>
                </a:solidFill>
              </a:rPr>
              <a:t>ishikawa &amp; </a:t>
            </a:r>
            <a:r>
              <a:rPr lang="en-GB" sz="2800" dirty="0" err="1">
                <a:solidFill>
                  <a:srgbClr val="FF0000"/>
                </a:solidFill>
              </a:rPr>
              <a:t>M</a:t>
            </a:r>
            <a:r>
              <a:rPr lang="en-GB" sz="2800" dirty="0" err="1" smtClean="0">
                <a:solidFill>
                  <a:srgbClr val="FF0000"/>
                </a:solidFill>
              </a:rPr>
              <a:t>atukawa</a:t>
            </a:r>
            <a:r>
              <a:rPr lang="en-GB" sz="2800" dirty="0" smtClean="0"/>
              <a:t>, (1928),  </a:t>
            </a:r>
            <a:r>
              <a:rPr lang="en-GB" sz="2800" dirty="0" err="1" smtClean="0">
                <a:solidFill>
                  <a:srgbClr val="FF0000"/>
                </a:solidFill>
              </a:rPr>
              <a:t>Coster</a:t>
            </a:r>
            <a:r>
              <a:rPr lang="en-GB" sz="2800" dirty="0" smtClean="0">
                <a:solidFill>
                  <a:srgbClr val="FF0000"/>
                </a:solidFill>
              </a:rPr>
              <a:t>, </a:t>
            </a:r>
            <a:r>
              <a:rPr lang="en-GB" sz="2800" dirty="0" err="1" smtClean="0">
                <a:solidFill>
                  <a:srgbClr val="FF0000"/>
                </a:solidFill>
              </a:rPr>
              <a:t>Knol</a:t>
            </a:r>
            <a:r>
              <a:rPr lang="en-GB" sz="2800" dirty="0" smtClean="0">
                <a:solidFill>
                  <a:srgbClr val="FF0000"/>
                </a:solidFill>
              </a:rPr>
              <a:t> &amp; </a:t>
            </a:r>
            <a:r>
              <a:rPr lang="en-GB" sz="2800" dirty="0" err="1" smtClean="0">
                <a:solidFill>
                  <a:srgbClr val="FF0000"/>
                </a:solidFill>
              </a:rPr>
              <a:t>Prins</a:t>
            </a:r>
            <a:r>
              <a:rPr lang="en-GB" sz="2800" dirty="0" smtClean="0">
                <a:solidFill>
                  <a:srgbClr val="FF0000"/>
                </a:solidFill>
              </a:rPr>
              <a:t> </a:t>
            </a:r>
            <a:r>
              <a:rPr lang="en-GB" sz="2800" dirty="0" smtClean="0"/>
              <a:t>(1930). They could correlate the macroscopic shiny and dull (111) faces with microscopic </a:t>
            </a:r>
            <a:r>
              <a:rPr lang="en-GB" sz="2800" dirty="0"/>
              <a:t>S</a:t>
            </a:r>
            <a:r>
              <a:rPr lang="en-GB" sz="2800" dirty="0" smtClean="0"/>
              <a:t> and Zn layers respectively.</a:t>
            </a:r>
          </a:p>
          <a:p>
            <a:r>
              <a:rPr lang="en-GB" sz="2800" dirty="0" err="1" smtClean="0">
                <a:solidFill>
                  <a:srgbClr val="FF0000"/>
                </a:solidFill>
              </a:rPr>
              <a:t>Bijvoet</a:t>
            </a:r>
            <a:r>
              <a:rPr lang="en-GB" sz="2800" dirty="0" smtClean="0"/>
              <a:t> suggested in 1949 the generalization of the 1D polarity determination to 3D chirality determination of organic molecules (as opposed to relative to the arbitrary assigned L configuration of (+) tartaric acid:  the Emil Fischer convention).</a:t>
            </a:r>
          </a:p>
          <a:p>
            <a:r>
              <a:rPr lang="en-GB" sz="2800" dirty="0" smtClean="0"/>
              <a:t>Na </a:t>
            </a:r>
            <a:r>
              <a:rPr lang="en-GB" sz="2800" dirty="0" err="1" smtClean="0"/>
              <a:t>Rb</a:t>
            </a:r>
            <a:r>
              <a:rPr lang="en-GB" sz="2800" dirty="0" smtClean="0"/>
              <a:t> Tartrate (</a:t>
            </a:r>
            <a:r>
              <a:rPr lang="en-GB" sz="2800" dirty="0" err="1" smtClean="0">
                <a:solidFill>
                  <a:srgbClr val="FF0000"/>
                </a:solidFill>
              </a:rPr>
              <a:t>Bijvoet</a:t>
            </a:r>
            <a:r>
              <a:rPr lang="en-GB" sz="2800" dirty="0" smtClean="0">
                <a:solidFill>
                  <a:srgbClr val="FF0000"/>
                </a:solidFill>
              </a:rPr>
              <a:t> et al.</a:t>
            </a:r>
            <a:r>
              <a:rPr lang="en-GB" sz="2800" dirty="0" smtClean="0"/>
              <a:t>, 1951, Nature)</a:t>
            </a:r>
          </a:p>
          <a:p>
            <a:pPr marL="0" indent="0">
              <a:buNone/>
            </a:pPr>
            <a:endParaRPr lang="en-GB" sz="3000" dirty="0" smtClean="0"/>
          </a:p>
          <a:p>
            <a:pPr marL="0" indent="0">
              <a:buNone/>
            </a:pPr>
            <a:endParaRPr lang="en-GB" dirty="0"/>
          </a:p>
        </p:txBody>
      </p:sp>
    </p:spTree>
    <p:extLst>
      <p:ext uri="{BB962C8B-B14F-4D97-AF65-F5344CB8AC3E}">
        <p14:creationId xmlns:p14="http://schemas.microsoft.com/office/powerpoint/2010/main" val="13726748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614"/>
            <a:ext cx="5460480" cy="70221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7410" name="Rectangle 2"/>
          <p:cNvSpPr>
            <a:spLocks noChangeArrowheads="1"/>
          </p:cNvSpPr>
          <p:nvPr/>
        </p:nvSpPr>
        <p:spPr bwMode="auto">
          <a:xfrm>
            <a:off x="5552640" y="0"/>
            <a:ext cx="3591360" cy="7022177"/>
          </a:xfrm>
          <a:prstGeom prst="rect">
            <a:avLst/>
          </a:prstGeom>
          <a:solidFill>
            <a:srgbClr val="FEFD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42452" rIns="81639" bIns="42452" anchor="ct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dirty="0">
                <a:solidFill>
                  <a:srgbClr val="000000"/>
                </a:solidFill>
              </a:rPr>
              <a:t>The First page </a:t>
            </a:r>
          </a:p>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dirty="0">
                <a:solidFill>
                  <a:srgbClr val="000000"/>
                </a:solidFill>
              </a:rPr>
              <a:t>of the famous </a:t>
            </a:r>
          </a:p>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dirty="0">
                <a:solidFill>
                  <a:srgbClr val="000000"/>
                </a:solidFill>
              </a:rPr>
              <a:t>1951 Article </a:t>
            </a:r>
          </a:p>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dirty="0">
                <a:solidFill>
                  <a:srgbClr val="000000"/>
                </a:solidFill>
              </a:rPr>
              <a:t>in Nature  </a:t>
            </a:r>
          </a:p>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dirty="0">
                <a:solidFill>
                  <a:srgbClr val="000000"/>
                </a:solidFill>
              </a:rPr>
              <a:t>-</a:t>
            </a:r>
          </a:p>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dirty="0" smtClean="0">
                <a:solidFill>
                  <a:srgbClr val="000000"/>
                </a:solidFill>
              </a:rPr>
              <a:t>Emil </a:t>
            </a:r>
            <a:r>
              <a:rPr lang="en-US" dirty="0">
                <a:solidFill>
                  <a:srgbClr val="000000"/>
                </a:solidFill>
              </a:rPr>
              <a:t>Fischer</a:t>
            </a:r>
          </a:p>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dirty="0">
                <a:solidFill>
                  <a:srgbClr val="000000"/>
                </a:solidFill>
              </a:rPr>
              <a:t>with his arbitrary</a:t>
            </a:r>
          </a:p>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dirty="0">
                <a:solidFill>
                  <a:srgbClr val="000000"/>
                </a:solidFill>
              </a:rPr>
              <a:t>convention of</a:t>
            </a:r>
          </a:p>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dirty="0">
                <a:solidFill>
                  <a:srgbClr val="000000"/>
                </a:solidFill>
              </a:rPr>
              <a:t>absolute structure</a:t>
            </a:r>
          </a:p>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dirty="0">
                <a:solidFill>
                  <a:srgbClr val="000000"/>
                </a:solidFill>
              </a:rPr>
              <a:t>turned out to</a:t>
            </a:r>
          </a:p>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dirty="0">
                <a:solidFill>
                  <a:srgbClr val="000000"/>
                </a:solidFill>
              </a:rPr>
              <a:t>have made by chance</a:t>
            </a:r>
          </a:p>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dirty="0">
                <a:solidFill>
                  <a:srgbClr val="000000"/>
                </a:solidFill>
              </a:rPr>
              <a:t>the correct choice</a:t>
            </a:r>
          </a:p>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dirty="0">
                <a:solidFill>
                  <a:srgbClr val="000000"/>
                </a:solidFill>
              </a:rPr>
              <a:t>-</a:t>
            </a:r>
          </a:p>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US" dirty="0">
              <a:solidFill>
                <a:srgbClr val="000000"/>
              </a:solidFill>
            </a:endParaRPr>
          </a:p>
        </p:txBody>
      </p:sp>
    </p:spTree>
    <p:extLst>
      <p:ext uri="{BB962C8B-B14F-4D97-AF65-F5344CB8AC3E}">
        <p14:creationId xmlns:p14="http://schemas.microsoft.com/office/powerpoint/2010/main" val="188543193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9456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62" name="Rectangle 2"/>
          <p:cNvSpPr>
            <a:spLocks noChangeArrowheads="1"/>
          </p:cNvSpPr>
          <p:nvPr/>
        </p:nvSpPr>
        <p:spPr bwMode="auto">
          <a:xfrm>
            <a:off x="6694561" y="0"/>
            <a:ext cx="2449440" cy="6858000"/>
          </a:xfrm>
          <a:prstGeom prst="rect">
            <a:avLst/>
          </a:prstGeom>
          <a:solidFill>
            <a:srgbClr val="FEFDE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42452" rIns="81639" bIns="42452" anchor="ct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sz="2400">
                <a:solidFill>
                  <a:srgbClr val="000000"/>
                </a:solidFill>
              </a:rPr>
              <a:t>Qualitative</a:t>
            </a:r>
          </a:p>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US" sz="2400">
              <a:solidFill>
                <a:srgbClr val="000000"/>
              </a:solidFill>
            </a:endParaRPr>
          </a:p>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sz="2400">
                <a:solidFill>
                  <a:srgbClr val="000000"/>
                </a:solidFill>
              </a:rPr>
              <a:t>Long Exposures</a:t>
            </a:r>
          </a:p>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US" sz="2400">
              <a:solidFill>
                <a:srgbClr val="000000"/>
              </a:solidFill>
            </a:endParaRPr>
          </a:p>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sz="2400">
                <a:solidFill>
                  <a:srgbClr val="000000"/>
                </a:solidFill>
              </a:rPr>
              <a:t>Unstable </a:t>
            </a:r>
          </a:p>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sz="2400">
                <a:solidFill>
                  <a:srgbClr val="000000"/>
                </a:solidFill>
              </a:rPr>
              <a:t>X-Ray Sources</a:t>
            </a:r>
          </a:p>
        </p:txBody>
      </p:sp>
    </p:spTree>
    <p:extLst>
      <p:ext uri="{BB962C8B-B14F-4D97-AF65-F5344CB8AC3E}">
        <p14:creationId xmlns:p14="http://schemas.microsoft.com/office/powerpoint/2010/main" val="33684964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FF0000"/>
                </a:solidFill>
              </a:rPr>
              <a:t>Absolute Structure</a:t>
            </a:r>
            <a:endParaRPr lang="en-GB" dirty="0">
              <a:solidFill>
                <a:srgbClr val="FF0000"/>
              </a:solidFill>
            </a:endParaRPr>
          </a:p>
        </p:txBody>
      </p:sp>
      <p:sp>
        <p:nvSpPr>
          <p:cNvPr id="3" name="Tijdelijke aanduiding voor inhoud 2"/>
          <p:cNvSpPr>
            <a:spLocks noGrp="1"/>
          </p:cNvSpPr>
          <p:nvPr>
            <p:ph idx="1"/>
          </p:nvPr>
        </p:nvSpPr>
        <p:spPr/>
        <p:txBody>
          <a:bodyPr>
            <a:normAutofit/>
          </a:bodyPr>
          <a:lstStyle/>
          <a:p>
            <a:pPr marL="0" indent="0">
              <a:buNone/>
            </a:pPr>
            <a:r>
              <a:rPr lang="en-GB" sz="4000" dirty="0" smtClean="0"/>
              <a:t>The term ‘absolute structure’ is a generalisation of the term ‘absolute configuration’ of objects such as molecules or crystals without an inversion centre or mirror plane. The concept also includes ‘absolute polarity’ of an object or crystal.</a:t>
            </a:r>
          </a:p>
          <a:p>
            <a:endParaRPr lang="en-GB" sz="2800" dirty="0" smtClean="0"/>
          </a:p>
          <a:p>
            <a:endParaRPr lang="en-GB" sz="2800" dirty="0"/>
          </a:p>
        </p:txBody>
      </p:sp>
    </p:spTree>
    <p:extLst>
      <p:ext uri="{BB962C8B-B14F-4D97-AF65-F5344CB8AC3E}">
        <p14:creationId xmlns:p14="http://schemas.microsoft.com/office/powerpoint/2010/main" val="40547808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solidFill>
                  <a:srgbClr val="FF0000"/>
                </a:solidFill>
              </a:rPr>
              <a:t>Experiments of Bijvoet et al.</a:t>
            </a:r>
            <a:endParaRPr lang="en-GB">
              <a:solidFill>
                <a:srgbClr val="FF0000"/>
              </a:solidFill>
            </a:endParaRPr>
          </a:p>
        </p:txBody>
      </p:sp>
      <p:sp>
        <p:nvSpPr>
          <p:cNvPr id="89091" name="Rectangle 3"/>
          <p:cNvSpPr>
            <a:spLocks noGrp="1" noChangeArrowheads="1"/>
          </p:cNvSpPr>
          <p:nvPr>
            <p:ph idx="1"/>
          </p:nvPr>
        </p:nvSpPr>
        <p:spPr/>
        <p:txBody>
          <a:bodyPr/>
          <a:lstStyle/>
          <a:p>
            <a:r>
              <a:rPr lang="en-US" dirty="0"/>
              <a:t>‘Accurate measurement of the Intensities of </a:t>
            </a:r>
            <a:r>
              <a:rPr lang="en-US" dirty="0" err="1"/>
              <a:t>Friedel</a:t>
            </a:r>
            <a:r>
              <a:rPr lang="en-US" dirty="0"/>
              <a:t> Pairs’</a:t>
            </a:r>
          </a:p>
          <a:p>
            <a:r>
              <a:rPr lang="en-US" dirty="0"/>
              <a:t>On Mixed salts of (+) Tartaric Acids</a:t>
            </a:r>
          </a:p>
          <a:p>
            <a:r>
              <a:rPr lang="en-US" dirty="0" err="1"/>
              <a:t>NaRb</a:t>
            </a:r>
            <a:r>
              <a:rPr lang="en-US" dirty="0"/>
              <a:t> Tartrate</a:t>
            </a:r>
          </a:p>
          <a:p>
            <a:r>
              <a:rPr lang="en-US" dirty="0" err="1"/>
              <a:t>NaH</a:t>
            </a:r>
            <a:r>
              <a:rPr lang="en-US" dirty="0"/>
              <a:t> Tartrate</a:t>
            </a:r>
          </a:p>
          <a:p>
            <a:r>
              <a:rPr lang="en-US" dirty="0"/>
              <a:t>Using X-ray Film </a:t>
            </a:r>
            <a:r>
              <a:rPr lang="en-US" dirty="0" smtClean="0"/>
              <a:t>techniques (</a:t>
            </a:r>
            <a:r>
              <a:rPr lang="en-US" dirty="0" err="1" smtClean="0"/>
              <a:t>ZrK</a:t>
            </a:r>
            <a:r>
              <a:rPr lang="en-US" dirty="0"/>
              <a:t> </a:t>
            </a:r>
            <a:r>
              <a:rPr lang="en-US" dirty="0" smtClean="0"/>
              <a:t>radiation)</a:t>
            </a:r>
          </a:p>
          <a:p>
            <a:r>
              <a:rPr lang="en-US" dirty="0" smtClean="0"/>
              <a:t>Long exposure times with unstable source</a:t>
            </a:r>
            <a:endParaRPr lang="en-GB" dirty="0"/>
          </a:p>
        </p:txBody>
      </p:sp>
    </p:spTree>
    <p:extLst>
      <p:ext uri="{BB962C8B-B14F-4D97-AF65-F5344CB8AC3E}">
        <p14:creationId xmlns:p14="http://schemas.microsoft.com/office/powerpoint/2010/main" val="3178998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456481" y="273629"/>
            <a:ext cx="8197920" cy="11146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ctr">
              <a:buClrTx/>
              <a:buFontTx/>
              <a:buNone/>
            </a:pPr>
            <a:r>
              <a:rPr lang="nl-NL" sz="4000" dirty="0">
                <a:solidFill>
                  <a:srgbClr val="FF0000"/>
                </a:solidFill>
              </a:rPr>
              <a:t>BIJVOET: Absolute </a:t>
            </a:r>
            <a:r>
              <a:rPr lang="nl-NL" sz="4000" dirty="0" err="1" smtClean="0">
                <a:solidFill>
                  <a:srgbClr val="FF0000"/>
                </a:solidFill>
              </a:rPr>
              <a:t>Configuration</a:t>
            </a:r>
            <a:endParaRPr lang="nl-NL" sz="4000" dirty="0">
              <a:solidFill>
                <a:srgbClr val="FF0000"/>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80" y="1404148"/>
            <a:ext cx="3039840" cy="424556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641" y="1468954"/>
            <a:ext cx="3005280" cy="40497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40" name="Text Box 4"/>
          <p:cNvSpPr txBox="1">
            <a:spLocks noChangeArrowheads="1"/>
          </p:cNvSpPr>
          <p:nvPr/>
        </p:nvSpPr>
        <p:spPr bwMode="auto">
          <a:xfrm>
            <a:off x="260640" y="5845575"/>
            <a:ext cx="8818560" cy="578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144000" algn="l"/>
                <a:tab pos="9601200"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144000" algn="l"/>
                <a:tab pos="9601200"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144000" algn="l"/>
                <a:tab pos="9601200"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144000" algn="l"/>
                <a:tab pos="9601200"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144000" algn="l"/>
                <a:tab pos="9601200" algn="l"/>
              </a:tabLst>
              <a:defRPr sz="2400">
                <a:solidFill>
                  <a:srgbClr val="FFFFFF"/>
                </a:solidFill>
                <a:latin typeface="Arial" charset="0"/>
                <a:ea typeface="ＭＳ Ｐゴシック" charset="0"/>
                <a:cs typeface="ＭＳ Ｐゴシック"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144000" algn="l"/>
                <a:tab pos="9601200" algn="l"/>
              </a:tabLst>
              <a:defRPr sz="2400">
                <a:solidFill>
                  <a:srgbClr val="FFFFFF"/>
                </a:solidFill>
                <a:latin typeface="Arial" charset="0"/>
                <a:ea typeface="ＭＳ Ｐゴシック" charset="0"/>
                <a:cs typeface="ＭＳ Ｐゴシック"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144000" algn="l"/>
                <a:tab pos="9601200" algn="l"/>
              </a:tabLst>
              <a:defRPr sz="2400">
                <a:solidFill>
                  <a:srgbClr val="FFFFFF"/>
                </a:solidFill>
                <a:latin typeface="Arial" charset="0"/>
                <a:ea typeface="ＭＳ Ｐゴシック" charset="0"/>
                <a:cs typeface="ＭＳ Ｐゴシック"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144000" algn="l"/>
                <a:tab pos="9601200" algn="l"/>
              </a:tabLst>
              <a:defRPr sz="2400">
                <a:solidFill>
                  <a:srgbClr val="FFFFFF"/>
                </a:solidFill>
                <a:latin typeface="Arial" charset="0"/>
                <a:ea typeface="ＭＳ Ｐゴシック" charset="0"/>
                <a:cs typeface="ＭＳ Ｐゴシック"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144000" algn="l"/>
                <a:tab pos="9601200" algn="l"/>
              </a:tabLst>
              <a:defRPr sz="2400">
                <a:solidFill>
                  <a:srgbClr val="FFFFFF"/>
                </a:solidFill>
                <a:latin typeface="Arial" charset="0"/>
                <a:ea typeface="ＭＳ Ｐゴシック" charset="0"/>
                <a:cs typeface="ＭＳ Ｐゴシック" charset="0"/>
              </a:defRPr>
            </a:lvl9pPr>
          </a:lstStyle>
          <a:p>
            <a:pPr>
              <a:buClrTx/>
              <a:buFontTx/>
              <a:buNone/>
            </a:pPr>
            <a:r>
              <a:rPr lang="nl-NL" sz="1600" dirty="0">
                <a:solidFill>
                  <a:srgbClr val="0D0D0D"/>
                </a:solidFill>
              </a:rPr>
              <a:t>Voor 1951             (-)</a:t>
            </a:r>
            <a:r>
              <a:rPr lang="nl-NL" sz="1600" dirty="0" smtClean="0">
                <a:solidFill>
                  <a:srgbClr val="0D0D0D"/>
                </a:solidFill>
              </a:rPr>
              <a:t>-</a:t>
            </a:r>
            <a:r>
              <a:rPr lang="nl-NL" sz="1600" dirty="0" err="1" smtClean="0">
                <a:solidFill>
                  <a:srgbClr val="0D0D0D"/>
                </a:solidFill>
              </a:rPr>
              <a:t>Tartaric</a:t>
            </a:r>
            <a:r>
              <a:rPr lang="nl-NL" sz="1600" dirty="0" smtClean="0">
                <a:solidFill>
                  <a:srgbClr val="0D0D0D"/>
                </a:solidFill>
              </a:rPr>
              <a:t> acid                         </a:t>
            </a:r>
            <a:r>
              <a:rPr lang="nl-NL" sz="1600" dirty="0">
                <a:solidFill>
                  <a:srgbClr val="0D0D0D"/>
                </a:solidFill>
              </a:rPr>
              <a:t>(+)</a:t>
            </a:r>
            <a:r>
              <a:rPr lang="nl-NL" sz="1600" dirty="0" smtClean="0">
                <a:solidFill>
                  <a:srgbClr val="0D0D0D"/>
                </a:solidFill>
              </a:rPr>
              <a:t>-</a:t>
            </a:r>
            <a:r>
              <a:rPr lang="nl-NL" sz="1600" dirty="0" err="1" smtClean="0">
                <a:solidFill>
                  <a:srgbClr val="0D0D0D"/>
                </a:solidFill>
              </a:rPr>
              <a:t>Tartaric</a:t>
            </a:r>
            <a:r>
              <a:rPr lang="nl-NL" sz="1600" dirty="0" smtClean="0">
                <a:solidFill>
                  <a:srgbClr val="0D0D0D"/>
                </a:solidFill>
              </a:rPr>
              <a:t> </a:t>
            </a:r>
            <a:r>
              <a:rPr lang="nl-NL" sz="1600" dirty="0" err="1" smtClean="0">
                <a:solidFill>
                  <a:srgbClr val="0D0D0D"/>
                </a:solidFill>
              </a:rPr>
              <a:t>acic</a:t>
            </a:r>
            <a:r>
              <a:rPr lang="nl-NL" sz="1600" dirty="0" smtClean="0">
                <a:solidFill>
                  <a:srgbClr val="0D0D0D"/>
                </a:solidFill>
              </a:rPr>
              <a:t>     </a:t>
            </a:r>
            <a:r>
              <a:rPr lang="nl-NL" sz="1600" dirty="0">
                <a:solidFill>
                  <a:srgbClr val="0D0D0D"/>
                </a:solidFill>
              </a:rPr>
              <a:t>Fischer (</a:t>
            </a:r>
            <a:r>
              <a:rPr lang="nl-NL" sz="1600" dirty="0" err="1" smtClean="0">
                <a:solidFill>
                  <a:srgbClr val="0D0D0D"/>
                </a:solidFill>
              </a:rPr>
              <a:t>Arbitrary</a:t>
            </a:r>
            <a:r>
              <a:rPr lang="nl-NL" sz="1600" dirty="0" smtClean="0">
                <a:solidFill>
                  <a:srgbClr val="0D0D0D"/>
                </a:solidFill>
              </a:rPr>
              <a:t>)</a:t>
            </a:r>
            <a:endParaRPr lang="nl-NL" sz="1600" dirty="0">
              <a:solidFill>
                <a:srgbClr val="0D0D0D"/>
              </a:solidFill>
            </a:endParaRPr>
          </a:p>
          <a:p>
            <a:pPr>
              <a:buClrTx/>
              <a:buFontTx/>
              <a:buNone/>
            </a:pPr>
            <a:r>
              <a:rPr lang="nl-NL" sz="1600" dirty="0">
                <a:solidFill>
                  <a:srgbClr val="0D0D0D"/>
                </a:solidFill>
              </a:rPr>
              <a:t>Na    1951:   (S,S)-(-)</a:t>
            </a:r>
            <a:r>
              <a:rPr lang="nl-NL" sz="1600" dirty="0" smtClean="0">
                <a:solidFill>
                  <a:srgbClr val="0D0D0D"/>
                </a:solidFill>
              </a:rPr>
              <a:t>-</a:t>
            </a:r>
            <a:r>
              <a:rPr lang="nl-NL" sz="1600" dirty="0" err="1" smtClean="0">
                <a:solidFill>
                  <a:srgbClr val="0D0D0D"/>
                </a:solidFill>
              </a:rPr>
              <a:t>Tartaric</a:t>
            </a:r>
            <a:r>
              <a:rPr lang="nl-NL" sz="1600" dirty="0" smtClean="0">
                <a:solidFill>
                  <a:srgbClr val="0D0D0D"/>
                </a:solidFill>
              </a:rPr>
              <a:t> acid               </a:t>
            </a:r>
            <a:r>
              <a:rPr lang="nl-NL" sz="1600" dirty="0">
                <a:solidFill>
                  <a:srgbClr val="0D0D0D"/>
                </a:solidFill>
              </a:rPr>
              <a:t>(R,R)-(+)</a:t>
            </a:r>
            <a:r>
              <a:rPr lang="nl-NL" sz="1600" dirty="0" smtClean="0">
                <a:solidFill>
                  <a:srgbClr val="0D0D0D"/>
                </a:solidFill>
              </a:rPr>
              <a:t>-</a:t>
            </a:r>
            <a:r>
              <a:rPr lang="nl-NL" sz="1600" dirty="0" err="1" smtClean="0">
                <a:solidFill>
                  <a:srgbClr val="0D0D0D"/>
                </a:solidFill>
              </a:rPr>
              <a:t>Tartaric</a:t>
            </a:r>
            <a:r>
              <a:rPr lang="nl-NL" sz="1600" dirty="0" smtClean="0">
                <a:solidFill>
                  <a:srgbClr val="0D0D0D"/>
                </a:solidFill>
              </a:rPr>
              <a:t> acid     </a:t>
            </a:r>
            <a:r>
              <a:rPr lang="nl-NL" sz="1600" dirty="0">
                <a:solidFill>
                  <a:srgbClr val="0D0D0D"/>
                </a:solidFill>
              </a:rPr>
              <a:t>Bijvoet  (Experiment)</a:t>
            </a:r>
          </a:p>
        </p:txBody>
      </p:sp>
    </p:spTree>
    <p:extLst>
      <p:ext uri="{BB962C8B-B14F-4D97-AF65-F5344CB8AC3E}">
        <p14:creationId xmlns:p14="http://schemas.microsoft.com/office/powerpoint/2010/main" val="200331210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solidFill>
                  <a:srgbClr val="FF0000"/>
                </a:solidFill>
              </a:rPr>
              <a:t>Absolute Structure Determinations in the </a:t>
            </a:r>
            <a:r>
              <a:rPr lang="en-GB" dirty="0">
                <a:solidFill>
                  <a:srgbClr val="FF0000"/>
                </a:solidFill>
              </a:rPr>
              <a:t>P</a:t>
            </a:r>
            <a:r>
              <a:rPr lang="en-GB" dirty="0" smtClean="0">
                <a:solidFill>
                  <a:srgbClr val="FF0000"/>
                </a:solidFill>
              </a:rPr>
              <a:t>oint Detector era</a:t>
            </a:r>
            <a:endParaRPr lang="en-GB" dirty="0">
              <a:solidFill>
                <a:srgbClr val="FF0000"/>
              </a:solidFill>
            </a:endParaRPr>
          </a:p>
        </p:txBody>
      </p:sp>
      <p:sp>
        <p:nvSpPr>
          <p:cNvPr id="3" name="Tijdelijke aanduiding voor inhoud 2"/>
          <p:cNvSpPr>
            <a:spLocks noGrp="1"/>
          </p:cNvSpPr>
          <p:nvPr>
            <p:ph idx="1"/>
          </p:nvPr>
        </p:nvSpPr>
        <p:spPr/>
        <p:txBody>
          <a:bodyPr/>
          <a:lstStyle/>
          <a:p>
            <a:r>
              <a:rPr lang="en-GB" dirty="0" smtClean="0"/>
              <a:t>Assume </a:t>
            </a:r>
            <a:r>
              <a:rPr lang="en-GB" dirty="0" err="1" smtClean="0"/>
              <a:t>enantiopure</a:t>
            </a:r>
            <a:r>
              <a:rPr lang="en-GB" dirty="0" smtClean="0"/>
              <a:t> compounds</a:t>
            </a:r>
          </a:p>
          <a:p>
            <a:r>
              <a:rPr lang="en-GB" dirty="0" smtClean="0"/>
              <a:t>Correlate macroscopic properties (</a:t>
            </a:r>
            <a:r>
              <a:rPr lang="en-GB" dirty="0" err="1" smtClean="0"/>
              <a:t>dextro</a:t>
            </a:r>
            <a:r>
              <a:rPr lang="en-GB" dirty="0" smtClean="0"/>
              <a:t> or </a:t>
            </a:r>
            <a:r>
              <a:rPr lang="en-GB" dirty="0" err="1" smtClean="0"/>
              <a:t>levo</a:t>
            </a:r>
            <a:r>
              <a:rPr lang="en-GB" dirty="0" smtClean="0"/>
              <a:t> rotary power) with the associated microscopic absolute configuration.</a:t>
            </a:r>
          </a:p>
          <a:p>
            <a:r>
              <a:rPr lang="en-GB" dirty="0" smtClean="0"/>
              <a:t>Solve the structure and make a list of </a:t>
            </a:r>
            <a:r>
              <a:rPr lang="en-GB" dirty="0" err="1" smtClean="0"/>
              <a:t>Bijvoet</a:t>
            </a:r>
            <a:r>
              <a:rPr lang="en-GB" dirty="0" smtClean="0"/>
              <a:t> pairs with significantly differing calculated intensities.</a:t>
            </a:r>
          </a:p>
          <a:p>
            <a:r>
              <a:rPr lang="en-GB" dirty="0" err="1" smtClean="0"/>
              <a:t>Remeasure</a:t>
            </a:r>
            <a:r>
              <a:rPr lang="en-GB" dirty="0" smtClean="0"/>
              <a:t> the intensities with great care.</a:t>
            </a:r>
            <a:endParaRPr lang="en-GB" dirty="0"/>
          </a:p>
        </p:txBody>
      </p:sp>
    </p:spTree>
    <p:extLst>
      <p:ext uri="{BB962C8B-B14F-4D97-AF65-F5344CB8AC3E}">
        <p14:creationId xmlns:p14="http://schemas.microsoft.com/office/powerpoint/2010/main" val="401187378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FF0000"/>
                </a:solidFill>
              </a:rPr>
              <a:t>Issues with this Approach</a:t>
            </a:r>
            <a:endParaRPr lang="en-GB" dirty="0">
              <a:solidFill>
                <a:srgbClr val="FF0000"/>
              </a:solidFill>
            </a:endParaRPr>
          </a:p>
        </p:txBody>
      </p:sp>
      <p:sp>
        <p:nvSpPr>
          <p:cNvPr id="3" name="Tijdelijke aanduiding voor inhoud 2"/>
          <p:cNvSpPr>
            <a:spLocks noGrp="1"/>
          </p:cNvSpPr>
          <p:nvPr>
            <p:ph idx="1"/>
          </p:nvPr>
        </p:nvSpPr>
        <p:spPr/>
        <p:txBody>
          <a:bodyPr/>
          <a:lstStyle/>
          <a:p>
            <a:r>
              <a:rPr lang="en-GB" dirty="0" smtClean="0"/>
              <a:t>The </a:t>
            </a:r>
            <a:r>
              <a:rPr lang="en-GB" dirty="0" err="1" smtClean="0"/>
              <a:t>Bijvoet</a:t>
            </a:r>
            <a:r>
              <a:rPr lang="en-GB" dirty="0" smtClean="0"/>
              <a:t> differences need to be significant as compared to its </a:t>
            </a:r>
            <a:r>
              <a:rPr lang="en-GB" dirty="0" err="1" smtClean="0"/>
              <a:t>s.u</a:t>
            </a:r>
            <a:r>
              <a:rPr lang="en-GB" dirty="0" smtClean="0"/>
              <a:t>.</a:t>
            </a:r>
          </a:p>
          <a:p>
            <a:r>
              <a:rPr lang="en-GB" dirty="0" smtClean="0"/>
              <a:t>Generally a strong resonant </a:t>
            </a:r>
            <a:r>
              <a:rPr lang="en-GB" dirty="0" err="1" smtClean="0"/>
              <a:t>scatterer</a:t>
            </a:r>
            <a:r>
              <a:rPr lang="en-GB" dirty="0" smtClean="0"/>
              <a:t> should be present in the structure (not always the case with natural compounds of interest)</a:t>
            </a:r>
          </a:p>
          <a:p>
            <a:r>
              <a:rPr lang="en-GB" dirty="0" smtClean="0"/>
              <a:t>Sometimes, the compound of interest may be crystallized as a salt (e.g. with </a:t>
            </a:r>
            <a:r>
              <a:rPr lang="en-GB" dirty="0" err="1" smtClean="0"/>
              <a:t>HBr</a:t>
            </a:r>
            <a:r>
              <a:rPr lang="en-GB" dirty="0" smtClean="0"/>
              <a:t>)</a:t>
            </a:r>
          </a:p>
          <a:p>
            <a:r>
              <a:rPr lang="en-GB" dirty="0" smtClean="0"/>
              <a:t>Absorption effects may have to be considered</a:t>
            </a:r>
          </a:p>
          <a:p>
            <a:endParaRPr lang="en-GB" dirty="0"/>
          </a:p>
        </p:txBody>
      </p:sp>
    </p:spTree>
    <p:extLst>
      <p:ext uri="{BB962C8B-B14F-4D97-AF65-F5344CB8AC3E}">
        <p14:creationId xmlns:p14="http://schemas.microsoft.com/office/powerpoint/2010/main" val="225234359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solidFill>
                  <a:srgbClr val="FF0000"/>
                </a:solidFill>
              </a:rPr>
              <a:t>Inspect </a:t>
            </a:r>
            <a:r>
              <a:rPr lang="en-GB" dirty="0" err="1" smtClean="0">
                <a:solidFill>
                  <a:srgbClr val="FF0000"/>
                </a:solidFill>
              </a:rPr>
              <a:t>Bijvoet</a:t>
            </a:r>
            <a:r>
              <a:rPr lang="en-GB" dirty="0" smtClean="0">
                <a:solidFill>
                  <a:srgbClr val="FF0000"/>
                </a:solidFill>
              </a:rPr>
              <a:t> Difference as a Function of </a:t>
            </a:r>
            <a:r>
              <a:rPr lang="en-GB" dirty="0" err="1" smtClean="0">
                <a:solidFill>
                  <a:srgbClr val="FF0000"/>
                </a:solidFill>
              </a:rPr>
              <a:t>Ψ</a:t>
            </a:r>
            <a:endParaRPr lang="en-GB" dirty="0">
              <a:solidFill>
                <a:srgbClr val="FF0000"/>
              </a:solidFill>
            </a:endParaRPr>
          </a:p>
        </p:txBody>
      </p:sp>
      <p:pic>
        <p:nvPicPr>
          <p:cNvPr id="4" name="Tijdelijke aanduiding voor inhoud 3" descr="ton049.jpg"/>
          <p:cNvPicPr>
            <a:picLocks noGrp="1" noChangeAspect="1"/>
          </p:cNvPicPr>
          <p:nvPr>
            <p:ph idx="1"/>
          </p:nvPr>
        </p:nvPicPr>
        <p:blipFill>
          <a:blip r:embed="rId2">
            <a:extLst>
              <a:ext uri="{28A0092B-C50C-407E-A947-70E740481C1C}">
                <a14:useLocalDpi xmlns:a14="http://schemas.microsoft.com/office/drawing/2010/main" val="0"/>
              </a:ext>
            </a:extLst>
          </a:blip>
          <a:srcRect t="6503" b="6503"/>
          <a:stretch>
            <a:fillRect/>
          </a:stretch>
        </p:blipFill>
        <p:spPr/>
      </p:pic>
    </p:spTree>
    <p:extLst>
      <p:ext uri="{BB962C8B-B14F-4D97-AF65-F5344CB8AC3E}">
        <p14:creationId xmlns:p14="http://schemas.microsoft.com/office/powerpoint/2010/main" val="40301550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FF0000"/>
                </a:solidFill>
              </a:rPr>
              <a:t>A Better Approach</a:t>
            </a:r>
            <a:endParaRPr lang="en-GB" dirty="0">
              <a:solidFill>
                <a:srgbClr val="FF0000"/>
              </a:solidFill>
            </a:endParaRPr>
          </a:p>
        </p:txBody>
      </p:sp>
      <p:sp>
        <p:nvSpPr>
          <p:cNvPr id="3" name="Tijdelijke aanduiding voor inhoud 2"/>
          <p:cNvSpPr>
            <a:spLocks noGrp="1"/>
          </p:cNvSpPr>
          <p:nvPr>
            <p:ph idx="1"/>
          </p:nvPr>
        </p:nvSpPr>
        <p:spPr/>
        <p:txBody>
          <a:bodyPr/>
          <a:lstStyle/>
          <a:p>
            <a:r>
              <a:rPr lang="en-GB" dirty="0" smtClean="0"/>
              <a:t>Collect not just an asymmetric set of reflections of the Laue group but also a </a:t>
            </a:r>
            <a:r>
              <a:rPr lang="en-GB" dirty="0" err="1" smtClean="0"/>
              <a:t>Bijvoet</a:t>
            </a:r>
            <a:r>
              <a:rPr lang="en-GB" dirty="0" smtClean="0"/>
              <a:t> pair related set of reflections (costly in those days because data collection time was linearly related to the number of reflections)</a:t>
            </a:r>
          </a:p>
          <a:p>
            <a:r>
              <a:rPr lang="en-GB" dirty="0" smtClean="0"/>
              <a:t>Refine both the structure model and an inverted model with those data and keep the model with the lowest R-value</a:t>
            </a:r>
            <a:endParaRPr lang="en-GB" dirty="0"/>
          </a:p>
        </p:txBody>
      </p:sp>
    </p:spTree>
    <p:extLst>
      <p:ext uri="{BB962C8B-B14F-4D97-AF65-F5344CB8AC3E}">
        <p14:creationId xmlns:p14="http://schemas.microsoft.com/office/powerpoint/2010/main" val="40918608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solidFill>
                  <a:srgbClr val="FF0000"/>
                </a:solidFill>
              </a:rPr>
              <a:t>Selection of </a:t>
            </a:r>
            <a:r>
              <a:rPr lang="en-GB" dirty="0" err="1" smtClean="0">
                <a:solidFill>
                  <a:srgbClr val="FF0000"/>
                </a:solidFill>
              </a:rPr>
              <a:t>Bijvoet</a:t>
            </a:r>
            <a:r>
              <a:rPr lang="en-GB" dirty="0" smtClean="0">
                <a:solidFill>
                  <a:srgbClr val="FF0000"/>
                </a:solidFill>
              </a:rPr>
              <a:t> related Asymmetric Units</a:t>
            </a:r>
            <a:endParaRPr lang="en-GB" dirty="0">
              <a:solidFill>
                <a:srgbClr val="FF0000"/>
              </a:solidFill>
            </a:endParaRPr>
          </a:p>
        </p:txBody>
      </p:sp>
      <p:sp>
        <p:nvSpPr>
          <p:cNvPr id="3" name="Tijdelijke aanduiding voor inhoud 2"/>
          <p:cNvSpPr>
            <a:spLocks noGrp="1"/>
          </p:cNvSpPr>
          <p:nvPr>
            <p:ph idx="1"/>
          </p:nvPr>
        </p:nvSpPr>
        <p:spPr/>
        <p:txBody>
          <a:bodyPr/>
          <a:lstStyle/>
          <a:p>
            <a:r>
              <a:rPr lang="en-GB" dirty="0" smtClean="0"/>
              <a:t>Example: Space group P2</a:t>
            </a:r>
            <a:r>
              <a:rPr lang="en-GB" baseline="-25000" dirty="0" smtClean="0"/>
              <a:t>1</a:t>
            </a:r>
            <a:r>
              <a:rPr lang="en-GB" dirty="0" smtClean="0"/>
              <a:t>2</a:t>
            </a:r>
            <a:r>
              <a:rPr lang="en-GB" baseline="-25000" dirty="0" smtClean="0"/>
              <a:t>1</a:t>
            </a:r>
            <a:r>
              <a:rPr lang="en-GB" dirty="0" smtClean="0"/>
              <a:t>2</a:t>
            </a:r>
            <a:r>
              <a:rPr lang="en-GB" baseline="-25000" dirty="0" smtClean="0"/>
              <a:t>1 </a:t>
            </a:r>
          </a:p>
          <a:p>
            <a:r>
              <a:rPr lang="en-GB" dirty="0" smtClean="0"/>
              <a:t> Two sets octants of symmetry related reflections</a:t>
            </a:r>
          </a:p>
          <a:p>
            <a:r>
              <a:rPr lang="en-GB" dirty="0" smtClean="0"/>
              <a:t>SET1:  HKL, -H-KL, H-K-L, -HK-L</a:t>
            </a:r>
          </a:p>
          <a:p>
            <a:r>
              <a:rPr lang="en-GB" dirty="0" smtClean="0"/>
              <a:t>SET2: -H-K-L, HK-L, -HKL, H-KL</a:t>
            </a:r>
          </a:p>
          <a:p>
            <a:r>
              <a:rPr lang="en-GB" dirty="0" smtClean="0"/>
              <a:t>Any octant of SET1 with any octant of SET2 will do  </a:t>
            </a:r>
          </a:p>
          <a:p>
            <a:endParaRPr lang="en-GB" baseline="-25000" dirty="0" smtClean="0"/>
          </a:p>
          <a:p>
            <a:endParaRPr lang="en-GB" baseline="-25000" dirty="0"/>
          </a:p>
        </p:txBody>
      </p:sp>
    </p:spTree>
    <p:extLst>
      <p:ext uri="{BB962C8B-B14F-4D97-AF65-F5344CB8AC3E}">
        <p14:creationId xmlns:p14="http://schemas.microsoft.com/office/powerpoint/2010/main" val="283181627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solidFill>
                  <a:srgbClr val="FF0000"/>
                </a:solidFill>
              </a:rPr>
              <a:t>The </a:t>
            </a:r>
            <a:r>
              <a:rPr lang="en-GB" dirty="0" err="1" smtClean="0">
                <a:solidFill>
                  <a:srgbClr val="FF0000"/>
                </a:solidFill>
              </a:rPr>
              <a:t>η</a:t>
            </a:r>
            <a:r>
              <a:rPr lang="en-GB" dirty="0" smtClean="0">
                <a:solidFill>
                  <a:srgbClr val="FF0000"/>
                </a:solidFill>
              </a:rPr>
              <a:t> Parameter Refinement Approach</a:t>
            </a:r>
            <a:endParaRPr lang="en-GB" dirty="0">
              <a:solidFill>
                <a:srgbClr val="FF0000"/>
              </a:solidFill>
            </a:endParaRPr>
          </a:p>
        </p:txBody>
      </p:sp>
      <p:sp>
        <p:nvSpPr>
          <p:cNvPr id="3" name="Tijdelijke aanduiding voor inhoud 2"/>
          <p:cNvSpPr>
            <a:spLocks noGrp="1"/>
          </p:cNvSpPr>
          <p:nvPr>
            <p:ph idx="1"/>
          </p:nvPr>
        </p:nvSpPr>
        <p:spPr/>
        <p:txBody>
          <a:bodyPr>
            <a:normAutofit lnSpcReduction="10000"/>
          </a:bodyPr>
          <a:lstStyle/>
          <a:p>
            <a:r>
              <a:rPr lang="en-GB" dirty="0" smtClean="0"/>
              <a:t>Rogers introduced the </a:t>
            </a:r>
            <a:r>
              <a:rPr lang="en-GB" dirty="0" err="1" smtClean="0"/>
              <a:t>refineable</a:t>
            </a:r>
            <a:r>
              <a:rPr lang="en-GB" dirty="0" smtClean="0"/>
              <a:t> </a:t>
            </a:r>
            <a:r>
              <a:rPr lang="en-GB" dirty="0" err="1" smtClean="0"/>
              <a:t>η</a:t>
            </a:r>
            <a:r>
              <a:rPr lang="en-GB" dirty="0" smtClean="0"/>
              <a:t> parameter in the expression of the scattering factor:</a:t>
            </a:r>
          </a:p>
          <a:p>
            <a:r>
              <a:rPr lang="en-GB" dirty="0" smtClean="0"/>
              <a:t>f = f</a:t>
            </a:r>
            <a:r>
              <a:rPr lang="en-GB" baseline="-25000" dirty="0" smtClean="0"/>
              <a:t>0</a:t>
            </a:r>
            <a:r>
              <a:rPr lang="en-GB" dirty="0" smtClean="0"/>
              <a:t> + f’ + </a:t>
            </a:r>
            <a:r>
              <a:rPr lang="en-GB" i="1" dirty="0" err="1"/>
              <a:t>i</a:t>
            </a:r>
            <a:r>
              <a:rPr lang="en-GB" i="1" dirty="0" err="1" smtClean="0"/>
              <a:t>η</a:t>
            </a:r>
            <a:r>
              <a:rPr lang="en-GB" dirty="0" err="1" smtClean="0"/>
              <a:t>f</a:t>
            </a:r>
            <a:r>
              <a:rPr lang="en-GB" dirty="0" smtClean="0"/>
              <a:t>’’</a:t>
            </a:r>
          </a:p>
          <a:p>
            <a:r>
              <a:rPr lang="en-GB" dirty="0" smtClean="0"/>
              <a:t>Where </a:t>
            </a:r>
            <a:r>
              <a:rPr lang="en-GB" dirty="0" err="1" smtClean="0"/>
              <a:t>η</a:t>
            </a:r>
            <a:r>
              <a:rPr lang="en-GB" dirty="0" smtClean="0"/>
              <a:t> is expected to refine to either 1 or -1 </a:t>
            </a:r>
          </a:p>
          <a:p>
            <a:r>
              <a:rPr lang="en-GB" dirty="0" smtClean="0"/>
              <a:t>The associated </a:t>
            </a:r>
            <a:r>
              <a:rPr lang="en-GB" dirty="0" err="1" smtClean="0"/>
              <a:t>s.u</a:t>
            </a:r>
            <a:r>
              <a:rPr lang="en-GB" dirty="0" smtClean="0"/>
              <a:t>. could associate some reliability to the absolute structure assignment.</a:t>
            </a:r>
          </a:p>
          <a:p>
            <a:r>
              <a:rPr lang="en-GB" dirty="0" smtClean="0"/>
              <a:t>The method was criticised of having no physical basis, in particular when </a:t>
            </a:r>
            <a:r>
              <a:rPr lang="en-GB" dirty="0" err="1" smtClean="0"/>
              <a:t>η</a:t>
            </a:r>
            <a:r>
              <a:rPr lang="en-GB" dirty="0" smtClean="0"/>
              <a:t> = 0</a:t>
            </a:r>
            <a:endParaRPr lang="en-GB" dirty="0"/>
          </a:p>
        </p:txBody>
      </p:sp>
    </p:spTree>
    <p:extLst>
      <p:ext uri="{BB962C8B-B14F-4D97-AF65-F5344CB8AC3E}">
        <p14:creationId xmlns:p14="http://schemas.microsoft.com/office/powerpoint/2010/main" val="280847945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solidFill>
                  <a:srgbClr val="FF0000"/>
                </a:solidFill>
              </a:rPr>
              <a:t>Flack Parameter</a:t>
            </a:r>
            <a:endParaRPr lang="en-GB">
              <a:solidFill>
                <a:srgbClr val="FF0000"/>
              </a:solidFill>
            </a:endParaRPr>
          </a:p>
        </p:txBody>
      </p:sp>
      <p:sp>
        <p:nvSpPr>
          <p:cNvPr id="58371" name="Rectangle 3"/>
          <p:cNvSpPr>
            <a:spLocks noGrp="1" noChangeArrowheads="1"/>
          </p:cNvSpPr>
          <p:nvPr>
            <p:ph idx="1"/>
          </p:nvPr>
        </p:nvSpPr>
        <p:spPr>
          <a:xfrm>
            <a:off x="457200" y="1600200"/>
            <a:ext cx="8229600" cy="4525963"/>
          </a:xfrm>
        </p:spPr>
        <p:txBody>
          <a:bodyPr>
            <a:normAutofit fontScale="55000" lnSpcReduction="20000"/>
          </a:bodyPr>
          <a:lstStyle/>
          <a:p>
            <a:pPr marL="0" indent="0">
              <a:lnSpc>
                <a:spcPct val="90000"/>
              </a:lnSpc>
              <a:buNone/>
            </a:pPr>
            <a:r>
              <a:rPr lang="en-US" sz="5100" dirty="0" smtClean="0"/>
              <a:t>Howard Flack came up with the physically realistic inversion twin model. Flack</a:t>
            </a:r>
            <a:r>
              <a:rPr lang="en-US" sz="5100" dirty="0"/>
              <a:t>, H.D. (1983). </a:t>
            </a:r>
            <a:r>
              <a:rPr lang="en-US" sz="5100" i="1" dirty="0" err="1"/>
              <a:t>Acta</a:t>
            </a:r>
            <a:r>
              <a:rPr lang="en-US" sz="5100" i="1" dirty="0"/>
              <a:t> </a:t>
            </a:r>
            <a:r>
              <a:rPr lang="en-US" sz="5100" i="1" dirty="0" err="1"/>
              <a:t>Cryst</a:t>
            </a:r>
            <a:r>
              <a:rPr lang="en-US" sz="5100" dirty="0"/>
              <a:t>. </a:t>
            </a:r>
            <a:r>
              <a:rPr lang="en-US" sz="5100" b="1" dirty="0"/>
              <a:t>A39</a:t>
            </a:r>
            <a:r>
              <a:rPr lang="en-US" sz="5100" dirty="0"/>
              <a:t>, 876-881</a:t>
            </a:r>
            <a:r>
              <a:rPr lang="en-US" sz="5100" dirty="0" smtClean="0"/>
              <a:t>.</a:t>
            </a:r>
          </a:p>
          <a:p>
            <a:pPr marL="0" indent="0">
              <a:lnSpc>
                <a:spcPct val="90000"/>
              </a:lnSpc>
              <a:buNone/>
            </a:pPr>
            <a:endParaRPr lang="en-US" sz="5100" dirty="0"/>
          </a:p>
          <a:p>
            <a:pPr>
              <a:lnSpc>
                <a:spcPct val="90000"/>
              </a:lnSpc>
              <a:buFontTx/>
              <a:buNone/>
            </a:pPr>
            <a:r>
              <a:rPr lang="en-US" sz="5100" dirty="0"/>
              <a:t>    </a:t>
            </a:r>
            <a:r>
              <a:rPr lang="en-US" sz="5100" dirty="0" smtClean="0">
                <a:solidFill>
                  <a:srgbClr val="FF0000"/>
                </a:solidFill>
              </a:rPr>
              <a:t>I</a:t>
            </a:r>
            <a:r>
              <a:rPr lang="en-US" sz="5100" baseline="-25000" dirty="0" smtClean="0">
                <a:solidFill>
                  <a:srgbClr val="FF0000"/>
                </a:solidFill>
              </a:rPr>
              <a:t>H</a:t>
            </a:r>
            <a:r>
              <a:rPr lang="en-US" sz="5100" dirty="0" smtClean="0">
                <a:solidFill>
                  <a:srgbClr val="FF0000"/>
                </a:solidFill>
              </a:rPr>
              <a:t>(</a:t>
            </a:r>
            <a:r>
              <a:rPr lang="en-US" sz="5100" dirty="0" err="1" smtClean="0">
                <a:solidFill>
                  <a:srgbClr val="FF0000"/>
                </a:solidFill>
              </a:rPr>
              <a:t>calc</a:t>
            </a:r>
            <a:r>
              <a:rPr lang="en-US" sz="5100" dirty="0" smtClean="0">
                <a:solidFill>
                  <a:srgbClr val="FF0000"/>
                </a:solidFill>
              </a:rPr>
              <a:t>) = </a:t>
            </a:r>
            <a:r>
              <a:rPr lang="en-US" sz="5100" dirty="0">
                <a:solidFill>
                  <a:srgbClr val="FF0000"/>
                </a:solidFill>
              </a:rPr>
              <a:t>(1 – x) </a:t>
            </a:r>
            <a:r>
              <a:rPr lang="en-US" sz="5100" dirty="0" smtClean="0">
                <a:solidFill>
                  <a:srgbClr val="FF0000"/>
                </a:solidFill>
              </a:rPr>
              <a:t>|F</a:t>
            </a:r>
            <a:r>
              <a:rPr lang="en-US" sz="5100" baseline="-25000" dirty="0" smtClean="0">
                <a:solidFill>
                  <a:srgbClr val="FF0000"/>
                </a:solidFill>
              </a:rPr>
              <a:t>H</a:t>
            </a:r>
            <a:r>
              <a:rPr lang="en-US" sz="5100" dirty="0" smtClean="0">
                <a:solidFill>
                  <a:srgbClr val="FF0000"/>
                </a:solidFill>
              </a:rPr>
              <a:t>(</a:t>
            </a:r>
            <a:r>
              <a:rPr lang="en-US" sz="5100" dirty="0" err="1" smtClean="0">
                <a:solidFill>
                  <a:srgbClr val="FF0000"/>
                </a:solidFill>
              </a:rPr>
              <a:t>calc</a:t>
            </a:r>
            <a:r>
              <a:rPr lang="en-US" sz="5100" dirty="0" smtClean="0">
                <a:solidFill>
                  <a:srgbClr val="FF0000"/>
                </a:solidFill>
              </a:rPr>
              <a:t>)|</a:t>
            </a:r>
            <a:r>
              <a:rPr lang="en-US" sz="5100" baseline="30000" dirty="0" smtClean="0">
                <a:solidFill>
                  <a:srgbClr val="FF0000"/>
                </a:solidFill>
              </a:rPr>
              <a:t>2</a:t>
            </a:r>
            <a:r>
              <a:rPr lang="en-US" sz="5100" dirty="0" smtClean="0">
                <a:solidFill>
                  <a:srgbClr val="FF0000"/>
                </a:solidFill>
              </a:rPr>
              <a:t> + </a:t>
            </a:r>
            <a:r>
              <a:rPr lang="en-US" sz="5100" dirty="0">
                <a:solidFill>
                  <a:srgbClr val="FF0000"/>
                </a:solidFill>
              </a:rPr>
              <a:t>x </a:t>
            </a:r>
            <a:r>
              <a:rPr lang="en-US" sz="5100" dirty="0" smtClean="0">
                <a:solidFill>
                  <a:srgbClr val="FF0000"/>
                </a:solidFill>
              </a:rPr>
              <a:t>|F</a:t>
            </a:r>
            <a:r>
              <a:rPr lang="en-US" sz="5100" baseline="-25000" dirty="0" smtClean="0">
                <a:solidFill>
                  <a:srgbClr val="FF0000"/>
                </a:solidFill>
              </a:rPr>
              <a:t>-H</a:t>
            </a:r>
            <a:r>
              <a:rPr lang="en-US" sz="5100" dirty="0" smtClean="0">
                <a:solidFill>
                  <a:srgbClr val="FF0000"/>
                </a:solidFill>
              </a:rPr>
              <a:t>(</a:t>
            </a:r>
            <a:r>
              <a:rPr lang="en-US" sz="5100" dirty="0" err="1" smtClean="0">
                <a:solidFill>
                  <a:srgbClr val="FF0000"/>
                </a:solidFill>
              </a:rPr>
              <a:t>calc</a:t>
            </a:r>
            <a:r>
              <a:rPr lang="en-US" sz="5100" dirty="0" smtClean="0">
                <a:solidFill>
                  <a:srgbClr val="FF0000"/>
                </a:solidFill>
              </a:rPr>
              <a:t>)|</a:t>
            </a:r>
            <a:r>
              <a:rPr lang="en-US" sz="5100" baseline="30000" dirty="0" smtClean="0">
                <a:solidFill>
                  <a:srgbClr val="FF0000"/>
                </a:solidFill>
              </a:rPr>
              <a:t>2</a:t>
            </a:r>
            <a:r>
              <a:rPr lang="en-US" sz="5100" dirty="0" smtClean="0">
                <a:solidFill>
                  <a:srgbClr val="FF0000"/>
                </a:solidFill>
              </a:rPr>
              <a:t>    </a:t>
            </a:r>
          </a:p>
          <a:p>
            <a:pPr>
              <a:lnSpc>
                <a:spcPct val="90000"/>
              </a:lnSpc>
              <a:buFontTx/>
              <a:buNone/>
            </a:pPr>
            <a:r>
              <a:rPr lang="en-US" sz="5100" dirty="0" smtClean="0">
                <a:solidFill>
                  <a:srgbClr val="FF0000"/>
                </a:solidFill>
              </a:rPr>
              <a:t> </a:t>
            </a:r>
          </a:p>
          <a:p>
            <a:pPr marL="0" indent="0">
              <a:lnSpc>
                <a:spcPct val="90000"/>
              </a:lnSpc>
              <a:buNone/>
            </a:pPr>
            <a:r>
              <a:rPr lang="en-US" sz="5100" dirty="0" smtClean="0"/>
              <a:t>where I</a:t>
            </a:r>
            <a:r>
              <a:rPr lang="en-US" sz="5100" baseline="-25000" dirty="0" smtClean="0"/>
              <a:t>H</a:t>
            </a:r>
            <a:r>
              <a:rPr lang="en-US" sz="5100" dirty="0" smtClean="0"/>
              <a:t>(</a:t>
            </a:r>
            <a:r>
              <a:rPr lang="en-US" sz="5100" dirty="0" err="1" smtClean="0"/>
              <a:t>calc</a:t>
            </a:r>
            <a:r>
              <a:rPr lang="en-US" sz="5100" dirty="0" smtClean="0"/>
              <a:t>) is refined with the additional parameter </a:t>
            </a:r>
            <a:r>
              <a:rPr lang="en-US" sz="5100" dirty="0" smtClean="0">
                <a:solidFill>
                  <a:srgbClr val="FF0000"/>
                </a:solidFill>
              </a:rPr>
              <a:t>x</a:t>
            </a:r>
            <a:r>
              <a:rPr lang="en-US" sz="5100" dirty="0" smtClean="0"/>
              <a:t> in the least squared refinement against I</a:t>
            </a:r>
            <a:r>
              <a:rPr lang="en-US" sz="5100" baseline="-25000" dirty="0" smtClean="0"/>
              <a:t>H</a:t>
            </a:r>
            <a:r>
              <a:rPr lang="en-US" sz="5100" dirty="0" smtClean="0"/>
              <a:t>(</a:t>
            </a:r>
            <a:r>
              <a:rPr lang="en-US" sz="5100" dirty="0" err="1" smtClean="0"/>
              <a:t>obs</a:t>
            </a:r>
            <a:r>
              <a:rPr lang="en-US" sz="5100" dirty="0" smtClean="0"/>
              <a:t>).</a:t>
            </a:r>
          </a:p>
          <a:p>
            <a:pPr marL="0" indent="0">
              <a:lnSpc>
                <a:spcPct val="90000"/>
              </a:lnSpc>
              <a:buNone/>
            </a:pPr>
            <a:r>
              <a:rPr lang="en-US" sz="5100" dirty="0" smtClean="0"/>
              <a:t>The result is a value for </a:t>
            </a:r>
            <a:r>
              <a:rPr lang="en-US" sz="5100" dirty="0" smtClean="0">
                <a:solidFill>
                  <a:srgbClr val="FF0000"/>
                </a:solidFill>
              </a:rPr>
              <a:t>x</a:t>
            </a:r>
            <a:r>
              <a:rPr lang="en-US" sz="5100" dirty="0" smtClean="0"/>
              <a:t> with associated </a:t>
            </a:r>
            <a:r>
              <a:rPr lang="en-US" sz="5100" dirty="0" err="1" smtClean="0">
                <a:solidFill>
                  <a:srgbClr val="FF0000"/>
                </a:solidFill>
              </a:rPr>
              <a:t>s.u</a:t>
            </a:r>
            <a:r>
              <a:rPr lang="en-US" sz="5100" dirty="0" smtClean="0">
                <a:solidFill>
                  <a:srgbClr val="FF0000"/>
                </a:solidFill>
              </a:rPr>
              <a:t>. value</a:t>
            </a:r>
          </a:p>
          <a:p>
            <a:pPr marL="0" indent="0">
              <a:lnSpc>
                <a:spcPct val="90000"/>
              </a:lnSpc>
              <a:buNone/>
            </a:pPr>
            <a:endParaRPr lang="en-US" sz="5100" dirty="0">
              <a:solidFill>
                <a:schemeClr val="accent2"/>
              </a:solidFill>
            </a:endParaRPr>
          </a:p>
          <a:p>
            <a:pPr>
              <a:lnSpc>
                <a:spcPct val="90000"/>
              </a:lnSpc>
              <a:buFontTx/>
              <a:buNone/>
            </a:pPr>
            <a:r>
              <a:rPr lang="en-US" sz="5100" dirty="0"/>
              <a:t>  </a:t>
            </a:r>
            <a:r>
              <a:rPr lang="en-US" sz="5100" dirty="0" smtClean="0">
                <a:solidFill>
                  <a:schemeClr val="accent2"/>
                </a:solidFill>
              </a:rPr>
              <a:t>x</a:t>
            </a:r>
            <a:r>
              <a:rPr lang="en-US" sz="5100" dirty="0" smtClean="0"/>
              <a:t> </a:t>
            </a:r>
            <a:r>
              <a:rPr lang="en-US" sz="5100" dirty="0"/>
              <a:t>has physically a value </a:t>
            </a:r>
            <a:r>
              <a:rPr lang="en-US" sz="5100" dirty="0" smtClean="0"/>
              <a:t>in the </a:t>
            </a:r>
            <a:r>
              <a:rPr lang="en-US" sz="5100" dirty="0"/>
              <a:t>0 and </a:t>
            </a:r>
            <a:r>
              <a:rPr lang="en-US" sz="5100" dirty="0" smtClean="0"/>
              <a:t>1 range</a:t>
            </a:r>
            <a:endParaRPr lang="en-US" sz="5100" dirty="0"/>
          </a:p>
          <a:p>
            <a:pPr>
              <a:lnSpc>
                <a:spcPct val="90000"/>
              </a:lnSpc>
              <a:buFontTx/>
              <a:buNone/>
            </a:pPr>
            <a:r>
              <a:rPr lang="en-US" sz="2800" dirty="0"/>
              <a:t>     </a:t>
            </a:r>
          </a:p>
          <a:p>
            <a:pPr>
              <a:lnSpc>
                <a:spcPct val="90000"/>
              </a:lnSpc>
              <a:buFontTx/>
              <a:buNone/>
            </a:pPr>
            <a:endParaRPr lang="en-GB" sz="1800" dirty="0">
              <a:solidFill>
                <a:srgbClr val="FF0000"/>
              </a:solidFill>
            </a:endParaRPr>
          </a:p>
        </p:txBody>
      </p:sp>
    </p:spTree>
    <p:extLst>
      <p:ext uri="{BB962C8B-B14F-4D97-AF65-F5344CB8AC3E}">
        <p14:creationId xmlns:p14="http://schemas.microsoft.com/office/powerpoint/2010/main" val="1837489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solidFill>
                  <a:srgbClr val="FF0000"/>
                </a:solidFill>
              </a:rPr>
              <a:t>Interpretation of the Flack x</a:t>
            </a:r>
            <a:endParaRPr lang="en-GB">
              <a:solidFill>
                <a:srgbClr val="FF0000"/>
              </a:solidFill>
            </a:endParaRPr>
          </a:p>
        </p:txBody>
      </p:sp>
      <p:sp>
        <p:nvSpPr>
          <p:cNvPr id="66563" name="Rectangle 3"/>
          <p:cNvSpPr>
            <a:spLocks noGrp="1" noChangeArrowheads="1"/>
          </p:cNvSpPr>
          <p:nvPr>
            <p:ph idx="1"/>
          </p:nvPr>
        </p:nvSpPr>
        <p:spPr/>
        <p:txBody>
          <a:bodyPr/>
          <a:lstStyle/>
          <a:p>
            <a:r>
              <a:rPr lang="en-US" dirty="0" err="1"/>
              <a:t>H.D.Flack</a:t>
            </a:r>
            <a:r>
              <a:rPr lang="en-US" dirty="0"/>
              <a:t> &amp; G. </a:t>
            </a:r>
            <a:r>
              <a:rPr lang="en-US" dirty="0" err="1"/>
              <a:t>Bernardinelli</a:t>
            </a:r>
            <a:r>
              <a:rPr lang="en-US" dirty="0"/>
              <a:t> (2000)</a:t>
            </a:r>
          </a:p>
          <a:p>
            <a:pPr>
              <a:buFontTx/>
              <a:buNone/>
            </a:pPr>
            <a:r>
              <a:rPr lang="en-US" dirty="0"/>
              <a:t>    J. Appl. </a:t>
            </a:r>
            <a:r>
              <a:rPr lang="en-US" dirty="0" err="1"/>
              <a:t>Cryst</a:t>
            </a:r>
            <a:r>
              <a:rPr lang="en-US" dirty="0"/>
              <a:t>. 33, 1143-1148.</a:t>
            </a:r>
          </a:p>
          <a:p>
            <a:r>
              <a:rPr lang="en-US" dirty="0"/>
              <a:t>For a statistically valid determination of the absolute structure:</a:t>
            </a:r>
          </a:p>
          <a:p>
            <a:pPr>
              <a:buFontTx/>
              <a:buNone/>
            </a:pPr>
            <a:r>
              <a:rPr lang="en-US" dirty="0"/>
              <a:t>    </a:t>
            </a:r>
            <a:r>
              <a:rPr lang="en-US" dirty="0" err="1" smtClean="0">
                <a:solidFill>
                  <a:srgbClr val="FF0000"/>
                </a:solidFill>
              </a:rPr>
              <a:t>s.u</a:t>
            </a:r>
            <a:r>
              <a:rPr lang="en-US" dirty="0" smtClean="0">
                <a:solidFill>
                  <a:srgbClr val="FF0000"/>
                </a:solidFill>
              </a:rPr>
              <a:t>. </a:t>
            </a:r>
            <a:r>
              <a:rPr lang="en-US" dirty="0">
                <a:solidFill>
                  <a:srgbClr val="FF0000"/>
                </a:solidFill>
              </a:rPr>
              <a:t>should be &lt; 0.04 and |x| &lt; </a:t>
            </a:r>
            <a:r>
              <a:rPr lang="en-US" dirty="0" smtClean="0">
                <a:solidFill>
                  <a:srgbClr val="FF0000"/>
                </a:solidFill>
              </a:rPr>
              <a:t>2s.u</a:t>
            </a:r>
            <a:endParaRPr lang="en-US" dirty="0">
              <a:solidFill>
                <a:srgbClr val="FF0000"/>
              </a:solidFill>
            </a:endParaRPr>
          </a:p>
          <a:p>
            <a:r>
              <a:rPr lang="en-US" dirty="0"/>
              <a:t>For a compound with known </a:t>
            </a:r>
            <a:r>
              <a:rPr lang="en-US" dirty="0" err="1"/>
              <a:t>enantiopurity</a:t>
            </a:r>
            <a:r>
              <a:rPr lang="en-US" dirty="0"/>
              <a:t>:</a:t>
            </a:r>
          </a:p>
          <a:p>
            <a:pPr>
              <a:buFontTx/>
              <a:buNone/>
            </a:pPr>
            <a:r>
              <a:rPr lang="en-US" dirty="0"/>
              <a:t>    </a:t>
            </a:r>
            <a:r>
              <a:rPr lang="en-US" dirty="0" err="1" smtClean="0">
                <a:solidFill>
                  <a:srgbClr val="FF0000"/>
                </a:solidFill>
              </a:rPr>
              <a:t>s.u</a:t>
            </a:r>
            <a:r>
              <a:rPr lang="en-US" dirty="0" smtClean="0">
                <a:solidFill>
                  <a:srgbClr val="FF0000"/>
                </a:solidFill>
              </a:rPr>
              <a:t>. </a:t>
            </a:r>
            <a:r>
              <a:rPr lang="en-US" dirty="0">
                <a:solidFill>
                  <a:srgbClr val="FF0000"/>
                </a:solidFill>
              </a:rPr>
              <a:t>should be &lt; 0.1  and |x| &lt; </a:t>
            </a:r>
            <a:r>
              <a:rPr lang="en-US" dirty="0" smtClean="0">
                <a:solidFill>
                  <a:srgbClr val="FF0000"/>
                </a:solidFill>
              </a:rPr>
              <a:t>2s.u</a:t>
            </a:r>
            <a:endParaRPr lang="en-US" dirty="0">
              <a:solidFill>
                <a:srgbClr val="FF0000"/>
              </a:solidFill>
            </a:endParaRPr>
          </a:p>
          <a:p>
            <a:endParaRPr lang="en-GB" dirty="0"/>
          </a:p>
        </p:txBody>
      </p:sp>
    </p:spTree>
    <p:extLst>
      <p:ext uri="{BB962C8B-B14F-4D97-AF65-F5344CB8AC3E}">
        <p14:creationId xmlns:p14="http://schemas.microsoft.com/office/powerpoint/2010/main" val="4024101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FF0000"/>
                </a:solidFill>
              </a:rPr>
              <a:t>What is determined on Inversion</a:t>
            </a:r>
            <a:endParaRPr lang="en-GB" dirty="0">
              <a:solidFill>
                <a:srgbClr val="FF0000"/>
              </a:solidFill>
            </a:endParaRPr>
          </a:p>
        </p:txBody>
      </p:sp>
      <p:pic>
        <p:nvPicPr>
          <p:cNvPr id="4" name="Tijdelijke aanduiding voor inhoud 3" descr="ton045.jpg"/>
          <p:cNvPicPr>
            <a:picLocks noGrp="1" noChangeAspect="1"/>
          </p:cNvPicPr>
          <p:nvPr>
            <p:ph idx="1"/>
          </p:nvPr>
        </p:nvPicPr>
        <p:blipFill>
          <a:blip r:embed="rId2">
            <a:extLst>
              <a:ext uri="{28A0092B-C50C-407E-A947-70E740481C1C}">
                <a14:useLocalDpi xmlns:a14="http://schemas.microsoft.com/office/drawing/2010/main" val="0"/>
              </a:ext>
            </a:extLst>
          </a:blip>
          <a:srcRect t="5769" b="5769"/>
          <a:stretch>
            <a:fillRect/>
          </a:stretch>
        </p:blipFill>
        <p:spPr/>
      </p:pic>
    </p:spTree>
    <p:extLst>
      <p:ext uri="{BB962C8B-B14F-4D97-AF65-F5344CB8AC3E}">
        <p14:creationId xmlns:p14="http://schemas.microsoft.com/office/powerpoint/2010/main" val="233863260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FF0000"/>
                </a:solidFill>
              </a:rPr>
              <a:t>The </a:t>
            </a:r>
            <a:r>
              <a:rPr lang="en-GB" dirty="0" err="1" smtClean="0">
                <a:solidFill>
                  <a:srgbClr val="FF0000"/>
                </a:solidFill>
              </a:rPr>
              <a:t>Friedif</a:t>
            </a:r>
            <a:r>
              <a:rPr lang="en-GB" dirty="0" smtClean="0">
                <a:solidFill>
                  <a:srgbClr val="FF0000"/>
                </a:solidFill>
              </a:rPr>
              <a:t> Parameter</a:t>
            </a:r>
            <a:endParaRPr lang="en-GB" dirty="0">
              <a:solidFill>
                <a:srgbClr val="FF0000"/>
              </a:solidFill>
            </a:endParaRPr>
          </a:p>
        </p:txBody>
      </p:sp>
      <p:sp>
        <p:nvSpPr>
          <p:cNvPr id="3" name="Tijdelijke aanduiding voor inhoud 2"/>
          <p:cNvSpPr>
            <a:spLocks noGrp="1"/>
          </p:cNvSpPr>
          <p:nvPr>
            <p:ph idx="1"/>
          </p:nvPr>
        </p:nvSpPr>
        <p:spPr/>
        <p:txBody>
          <a:bodyPr/>
          <a:lstStyle/>
          <a:p>
            <a:pPr marL="0" indent="0">
              <a:buNone/>
            </a:pPr>
            <a:r>
              <a:rPr lang="en-GB" sz="3600" dirty="0" smtClean="0"/>
              <a:t>Flack &amp; </a:t>
            </a:r>
            <a:r>
              <a:rPr lang="en-GB" sz="3600" dirty="0" err="1" smtClean="0"/>
              <a:t>Shmueli</a:t>
            </a:r>
            <a:r>
              <a:rPr lang="en-GB" sz="3600" dirty="0"/>
              <a:t> </a:t>
            </a:r>
            <a:r>
              <a:rPr lang="en-GB" sz="3600" dirty="0" smtClean="0"/>
              <a:t>(2007) introduced a parameter, named </a:t>
            </a:r>
            <a:r>
              <a:rPr lang="en-GB" sz="3600" dirty="0" err="1" smtClean="0"/>
              <a:t>Friedif</a:t>
            </a:r>
            <a:r>
              <a:rPr lang="en-GB" sz="3600" dirty="0" smtClean="0"/>
              <a:t>, as a measure for the magnitude of the resonant scattering effect of a given compound. Its value can be  calculated on the basis of the unit cell content and measurement wavelength.</a:t>
            </a:r>
          </a:p>
          <a:p>
            <a:pPr marL="0" indent="0">
              <a:buNone/>
            </a:pPr>
            <a:endParaRPr lang="en-GB" dirty="0" smtClean="0"/>
          </a:p>
          <a:p>
            <a:pPr marL="0" indent="0">
              <a:buNone/>
            </a:pPr>
            <a:endParaRPr lang="en-GB" dirty="0" smtClean="0"/>
          </a:p>
        </p:txBody>
      </p:sp>
    </p:spTree>
    <p:extLst>
      <p:ext uri="{BB962C8B-B14F-4D97-AF65-F5344CB8AC3E}">
        <p14:creationId xmlns:p14="http://schemas.microsoft.com/office/powerpoint/2010/main" val="319759742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FF0000"/>
                </a:solidFill>
              </a:rPr>
              <a:t>Measure for Success</a:t>
            </a:r>
            <a:endParaRPr lang="en-GB" dirty="0">
              <a:solidFill>
                <a:srgbClr val="FF0000"/>
              </a:solidFill>
            </a:endParaRPr>
          </a:p>
        </p:txBody>
      </p:sp>
      <p:sp>
        <p:nvSpPr>
          <p:cNvPr id="3" name="Tijdelijke aanduiding voor inhoud 2"/>
          <p:cNvSpPr>
            <a:spLocks noGrp="1"/>
          </p:cNvSpPr>
          <p:nvPr>
            <p:ph idx="1"/>
          </p:nvPr>
        </p:nvSpPr>
        <p:spPr/>
        <p:txBody>
          <a:bodyPr/>
          <a:lstStyle/>
          <a:p>
            <a:r>
              <a:rPr lang="en-GB" dirty="0" smtClean="0"/>
              <a:t>A correlation was found between the value of the </a:t>
            </a:r>
            <a:r>
              <a:rPr lang="en-GB" dirty="0" err="1" smtClean="0"/>
              <a:t>Friedif</a:t>
            </a:r>
            <a:r>
              <a:rPr lang="en-GB" dirty="0" smtClean="0"/>
              <a:t> parameter and the </a:t>
            </a:r>
            <a:r>
              <a:rPr lang="en-GB" dirty="0" err="1" smtClean="0"/>
              <a:t>s.u</a:t>
            </a:r>
            <a:r>
              <a:rPr lang="en-GB" dirty="0" smtClean="0"/>
              <a:t>. that can be reached on x.</a:t>
            </a:r>
          </a:p>
          <a:p>
            <a:r>
              <a:rPr lang="en-GB" dirty="0" smtClean="0"/>
              <a:t> A value of 80 or more is indicates for few absolute structure determination problems.</a:t>
            </a:r>
          </a:p>
          <a:p>
            <a:r>
              <a:rPr lang="en-GB" dirty="0" smtClean="0"/>
              <a:t> A value of 34 or lower indicates difficulties to reach an </a:t>
            </a:r>
            <a:r>
              <a:rPr lang="en-GB" dirty="0" err="1" smtClean="0"/>
              <a:t>s.u</a:t>
            </a:r>
            <a:r>
              <a:rPr lang="en-GB" dirty="0" smtClean="0"/>
              <a:t>. on the Flack parameter less than 0.1.</a:t>
            </a:r>
            <a:endParaRPr lang="en-GB" dirty="0"/>
          </a:p>
        </p:txBody>
      </p:sp>
    </p:spTree>
    <p:extLst>
      <p:ext uri="{BB962C8B-B14F-4D97-AF65-F5344CB8AC3E}">
        <p14:creationId xmlns:p14="http://schemas.microsoft.com/office/powerpoint/2010/main" val="332235935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FF0000"/>
                </a:solidFill>
              </a:rPr>
              <a:t>Consolidation</a:t>
            </a:r>
            <a:endParaRPr lang="en-GB" dirty="0">
              <a:solidFill>
                <a:srgbClr val="FF0000"/>
              </a:solidFill>
            </a:endParaRPr>
          </a:p>
        </p:txBody>
      </p:sp>
      <p:sp>
        <p:nvSpPr>
          <p:cNvPr id="3" name="Tijdelijke aanduiding voor inhoud 2"/>
          <p:cNvSpPr>
            <a:spLocks noGrp="1"/>
          </p:cNvSpPr>
          <p:nvPr>
            <p:ph idx="1"/>
          </p:nvPr>
        </p:nvSpPr>
        <p:spPr/>
        <p:txBody>
          <a:bodyPr/>
          <a:lstStyle/>
          <a:p>
            <a:r>
              <a:rPr lang="en-GB" dirty="0" smtClean="0"/>
              <a:t>The Flack x twinning model consolidated the absolute structure determination issue for more than 20 years.</a:t>
            </a:r>
          </a:p>
          <a:p>
            <a:r>
              <a:rPr lang="en-GB" dirty="0" smtClean="0"/>
              <a:t>Crystals are not always </a:t>
            </a:r>
            <a:r>
              <a:rPr lang="en-GB" dirty="0" err="1" smtClean="0"/>
              <a:t>enantiomerically</a:t>
            </a:r>
            <a:r>
              <a:rPr lang="en-GB" dirty="0" smtClean="0"/>
              <a:t> pure. The Flack x also covers cases of various degrees of racemic mixtures.</a:t>
            </a:r>
          </a:p>
          <a:p>
            <a:r>
              <a:rPr lang="en-GB" dirty="0" smtClean="0"/>
              <a:t>Flack x implemented in all refinement packages (SHELXL, OLEX2, JANA,CRYSTALS ..)</a:t>
            </a:r>
            <a:endParaRPr lang="en-GB" dirty="0"/>
          </a:p>
        </p:txBody>
      </p:sp>
    </p:spTree>
    <p:extLst>
      <p:ext uri="{BB962C8B-B14F-4D97-AF65-F5344CB8AC3E}">
        <p14:creationId xmlns:p14="http://schemas.microsoft.com/office/powerpoint/2010/main" val="256806591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FF0000"/>
                </a:solidFill>
              </a:rPr>
              <a:t>SHELXL Flack x Implementations</a:t>
            </a:r>
            <a:endParaRPr lang="en-GB" dirty="0">
              <a:solidFill>
                <a:srgbClr val="FF0000"/>
              </a:solidFill>
            </a:endParaRPr>
          </a:p>
        </p:txBody>
      </p:sp>
      <p:sp>
        <p:nvSpPr>
          <p:cNvPr id="3" name="Tijdelijke aanduiding voor inhoud 2"/>
          <p:cNvSpPr>
            <a:spLocks noGrp="1"/>
          </p:cNvSpPr>
          <p:nvPr>
            <p:ph idx="1"/>
          </p:nvPr>
        </p:nvSpPr>
        <p:spPr/>
        <p:txBody>
          <a:bodyPr>
            <a:normAutofit/>
          </a:bodyPr>
          <a:lstStyle/>
          <a:p>
            <a:r>
              <a:rPr lang="en-GB" dirty="0" smtClean="0"/>
              <a:t>(1) - As an additional refined parameter with the BASF/TWIN instructions</a:t>
            </a:r>
          </a:p>
          <a:p>
            <a:r>
              <a:rPr lang="en-GB" dirty="0" smtClean="0"/>
              <a:t>(2) </a:t>
            </a:r>
            <a:r>
              <a:rPr lang="mr-IN" dirty="0" smtClean="0"/>
              <a:t>–</a:t>
            </a:r>
            <a:r>
              <a:rPr lang="en-GB" dirty="0" smtClean="0"/>
              <a:t> As a  post refinement test (refining x only), also known as the hole-in-one.</a:t>
            </a:r>
          </a:p>
          <a:p>
            <a:r>
              <a:rPr lang="en-GB" dirty="0" smtClean="0"/>
              <a:t>Note: when x, as determined with (2),  deviates significantly from 0.0, still option (1) has to be done to include the racemic mixture effect to the structure factors and refinement.</a:t>
            </a:r>
          </a:p>
          <a:p>
            <a:endParaRPr lang="en-GB" dirty="0"/>
          </a:p>
        </p:txBody>
      </p:sp>
    </p:spTree>
    <p:extLst>
      <p:ext uri="{BB962C8B-B14F-4D97-AF65-F5344CB8AC3E}">
        <p14:creationId xmlns:p14="http://schemas.microsoft.com/office/powerpoint/2010/main" val="300657439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solidFill>
                  <a:srgbClr val="FF0000"/>
                </a:solidFill>
              </a:rPr>
              <a:t>Potential problems with the</a:t>
            </a:r>
            <a:br>
              <a:rPr lang="en-GB" dirty="0" smtClean="0">
                <a:solidFill>
                  <a:srgbClr val="FF0000"/>
                </a:solidFill>
              </a:rPr>
            </a:br>
            <a:r>
              <a:rPr lang="en-GB" dirty="0" smtClean="0">
                <a:solidFill>
                  <a:srgbClr val="FF0000"/>
                </a:solidFill>
              </a:rPr>
              <a:t> ‘hole-in-one’ calculation of Flack x</a:t>
            </a:r>
            <a:endParaRPr lang="en-GB" dirty="0">
              <a:solidFill>
                <a:srgbClr val="FF0000"/>
              </a:solidFill>
            </a:endParaRPr>
          </a:p>
        </p:txBody>
      </p:sp>
      <p:sp>
        <p:nvSpPr>
          <p:cNvPr id="3" name="Tijdelijke aanduiding voor inhoud 2"/>
          <p:cNvSpPr>
            <a:spLocks noGrp="1"/>
          </p:cNvSpPr>
          <p:nvPr>
            <p:ph idx="1"/>
          </p:nvPr>
        </p:nvSpPr>
        <p:spPr/>
        <p:txBody>
          <a:bodyPr/>
          <a:lstStyle/>
          <a:p>
            <a:r>
              <a:rPr lang="en-GB" dirty="0"/>
              <a:t>Flack x refinement does not </a:t>
            </a:r>
            <a:r>
              <a:rPr lang="en-GB" dirty="0" smtClean="0"/>
              <a:t>necessarily require </a:t>
            </a:r>
            <a:r>
              <a:rPr lang="en-GB" dirty="0"/>
              <a:t>a </a:t>
            </a:r>
            <a:r>
              <a:rPr lang="en-GB" dirty="0" err="1"/>
              <a:t>Bijvoet</a:t>
            </a:r>
            <a:r>
              <a:rPr lang="en-GB" dirty="0"/>
              <a:t> pair set of </a:t>
            </a:r>
            <a:r>
              <a:rPr lang="en-GB" dirty="0" smtClean="0"/>
              <a:t>reflections in order to produce results. </a:t>
            </a:r>
          </a:p>
          <a:p>
            <a:r>
              <a:rPr lang="en-GB" dirty="0" smtClean="0"/>
              <a:t>This </a:t>
            </a:r>
            <a:r>
              <a:rPr lang="en-GB" dirty="0"/>
              <a:t>can lead to </a:t>
            </a:r>
            <a:r>
              <a:rPr lang="en-GB" dirty="0" smtClean="0"/>
              <a:t>improper coupling of x with the model coordinates. </a:t>
            </a:r>
          </a:p>
          <a:p>
            <a:r>
              <a:rPr lang="en-GB" dirty="0" smtClean="0"/>
              <a:t>Under certain conditions, the Flack parameter value can stay at the input value, thus suggesting incorrectly </a:t>
            </a:r>
            <a:r>
              <a:rPr lang="en-GB" dirty="0" err="1" smtClean="0"/>
              <a:t>enantiopurity</a:t>
            </a:r>
            <a:r>
              <a:rPr lang="en-GB" dirty="0" smtClean="0"/>
              <a:t>.</a:t>
            </a:r>
            <a:endParaRPr lang="en-GB" dirty="0"/>
          </a:p>
          <a:p>
            <a:endParaRPr lang="en-GB" dirty="0"/>
          </a:p>
        </p:txBody>
      </p:sp>
    </p:spTree>
    <p:extLst>
      <p:ext uri="{BB962C8B-B14F-4D97-AF65-F5344CB8AC3E}">
        <p14:creationId xmlns:p14="http://schemas.microsoft.com/office/powerpoint/2010/main" val="207066828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06788"/>
            <a:ext cx="8229600" cy="1143000"/>
          </a:xfrm>
        </p:spPr>
        <p:txBody>
          <a:bodyPr/>
          <a:lstStyle/>
          <a:p>
            <a:r>
              <a:rPr lang="en-GB" dirty="0" smtClean="0">
                <a:solidFill>
                  <a:srgbClr val="FF0000"/>
                </a:solidFill>
              </a:rPr>
              <a:t>Flack x and Light Atom Structures</a:t>
            </a:r>
            <a:endParaRPr lang="en-GB" dirty="0">
              <a:solidFill>
                <a:srgbClr val="FF0000"/>
              </a:solidFill>
            </a:endParaRPr>
          </a:p>
        </p:txBody>
      </p:sp>
      <p:sp>
        <p:nvSpPr>
          <p:cNvPr id="3" name="Tijdelijke aanduiding voor inhoud 2"/>
          <p:cNvSpPr>
            <a:spLocks noGrp="1"/>
          </p:cNvSpPr>
          <p:nvPr>
            <p:ph idx="1"/>
          </p:nvPr>
        </p:nvSpPr>
        <p:spPr/>
        <p:txBody>
          <a:bodyPr/>
          <a:lstStyle/>
          <a:p>
            <a:r>
              <a:rPr lang="en-GB" dirty="0" smtClean="0"/>
              <a:t>Absolute structure determination is in particular relevant for pharmaceuticals and natural products.</a:t>
            </a:r>
          </a:p>
          <a:p>
            <a:r>
              <a:rPr lang="en-GB" dirty="0" smtClean="0"/>
              <a:t>The Flack &amp; </a:t>
            </a:r>
            <a:r>
              <a:rPr lang="en-GB" dirty="0" err="1" smtClean="0"/>
              <a:t>Bernardinelli</a:t>
            </a:r>
            <a:r>
              <a:rPr lang="en-GB" dirty="0" smtClean="0"/>
              <a:t> criteria can rarely be met with those compounds (</a:t>
            </a:r>
            <a:r>
              <a:rPr lang="en-GB" dirty="0" err="1" smtClean="0"/>
              <a:t>Friedif</a:t>
            </a:r>
            <a:r>
              <a:rPr lang="en-GB" dirty="0" smtClean="0"/>
              <a:t> value low)</a:t>
            </a:r>
          </a:p>
          <a:p>
            <a:r>
              <a:rPr lang="en-GB" dirty="0" smtClean="0"/>
              <a:t>Experience with structures of known absolute structure in this category suggested an overestimation of the Flack x </a:t>
            </a:r>
            <a:r>
              <a:rPr lang="en-GB" dirty="0" err="1" smtClean="0"/>
              <a:t>s.u</a:t>
            </a:r>
            <a:r>
              <a:rPr lang="en-GB" dirty="0" smtClean="0"/>
              <a:t>. </a:t>
            </a:r>
            <a:endParaRPr lang="en-GB" dirty="0"/>
          </a:p>
        </p:txBody>
      </p:sp>
    </p:spTree>
    <p:extLst>
      <p:ext uri="{BB962C8B-B14F-4D97-AF65-F5344CB8AC3E}">
        <p14:creationId xmlns:p14="http://schemas.microsoft.com/office/powerpoint/2010/main" val="349756946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FF0000"/>
                </a:solidFill>
              </a:rPr>
              <a:t>New Approaches</a:t>
            </a:r>
            <a:endParaRPr lang="en-GB" dirty="0">
              <a:solidFill>
                <a:srgbClr val="FF0000"/>
              </a:solidFill>
            </a:endParaRPr>
          </a:p>
        </p:txBody>
      </p:sp>
      <p:sp>
        <p:nvSpPr>
          <p:cNvPr id="3" name="Tijdelijke aanduiding voor inhoud 2"/>
          <p:cNvSpPr>
            <a:spLocks noGrp="1"/>
          </p:cNvSpPr>
          <p:nvPr>
            <p:ph idx="1"/>
          </p:nvPr>
        </p:nvSpPr>
        <p:spPr/>
        <p:txBody>
          <a:bodyPr>
            <a:normAutofit lnSpcReduction="10000"/>
          </a:bodyPr>
          <a:lstStyle/>
          <a:p>
            <a:r>
              <a:rPr lang="en-GB" dirty="0" smtClean="0"/>
              <a:t>Attention shifted back to the detailed analysis of the </a:t>
            </a:r>
            <a:r>
              <a:rPr lang="en-GB" dirty="0" err="1" smtClean="0"/>
              <a:t>Bijvoet</a:t>
            </a:r>
            <a:r>
              <a:rPr lang="en-GB" dirty="0" smtClean="0"/>
              <a:t> pair difference intensities. </a:t>
            </a:r>
          </a:p>
          <a:p>
            <a:r>
              <a:rPr lang="en-GB" dirty="0" smtClean="0"/>
              <a:t>Parsons &amp; Flack (</a:t>
            </a:r>
            <a:r>
              <a:rPr lang="en-GB" dirty="0" err="1" smtClean="0"/>
              <a:t>Acta</a:t>
            </a:r>
            <a:r>
              <a:rPr lang="en-GB" dirty="0" smtClean="0"/>
              <a:t>  </a:t>
            </a:r>
            <a:r>
              <a:rPr lang="en-GB" dirty="0" err="1" smtClean="0"/>
              <a:t>Cryst</a:t>
            </a:r>
            <a:r>
              <a:rPr lang="en-GB" dirty="0" smtClean="0"/>
              <a:t>. 2004, A60, s61) reported tests with the introduction of </a:t>
            </a:r>
            <a:r>
              <a:rPr lang="en-GB" dirty="0" err="1" smtClean="0"/>
              <a:t>Bijvoet</a:t>
            </a:r>
            <a:r>
              <a:rPr lang="en-GB" dirty="0" smtClean="0"/>
              <a:t> differences in the least squares refinement, a method that was fully described as the quotient method in Parsons </a:t>
            </a:r>
            <a:r>
              <a:rPr lang="en-GB" dirty="0" err="1" smtClean="0"/>
              <a:t>et.al</a:t>
            </a:r>
            <a:r>
              <a:rPr lang="en-GB" dirty="0" smtClean="0"/>
              <a:t>. (2013) B69,249-259 and its implementation in CRYSTALS [Cooper et al. (2016) C72, 261,267]. </a:t>
            </a:r>
          </a:p>
        </p:txBody>
      </p:sp>
    </p:spTree>
    <p:extLst>
      <p:ext uri="{BB962C8B-B14F-4D97-AF65-F5344CB8AC3E}">
        <p14:creationId xmlns:p14="http://schemas.microsoft.com/office/powerpoint/2010/main" val="116609164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q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280" y="1523713"/>
            <a:ext cx="8690720" cy="2066501"/>
          </a:xfrm>
          <a:prstGeom prst="rect">
            <a:avLst/>
          </a:prstGeom>
        </p:spPr>
      </p:pic>
      <p:sp>
        <p:nvSpPr>
          <p:cNvPr id="3" name="Tekstvak 2"/>
          <p:cNvSpPr txBox="1"/>
          <p:nvPr/>
        </p:nvSpPr>
        <p:spPr>
          <a:xfrm>
            <a:off x="2142079" y="673178"/>
            <a:ext cx="4279011" cy="646331"/>
          </a:xfrm>
          <a:prstGeom prst="rect">
            <a:avLst/>
          </a:prstGeom>
          <a:noFill/>
        </p:spPr>
        <p:txBody>
          <a:bodyPr wrap="none" rtlCol="0">
            <a:spAutoFit/>
          </a:bodyPr>
          <a:lstStyle/>
          <a:p>
            <a:r>
              <a:rPr lang="en-GB" sz="3600" dirty="0" smtClean="0">
                <a:solidFill>
                  <a:srgbClr val="FF0000"/>
                </a:solidFill>
              </a:rPr>
              <a:t>The Quotient Method</a:t>
            </a:r>
            <a:endParaRPr lang="en-GB" sz="3600" dirty="0">
              <a:solidFill>
                <a:srgbClr val="FF0000"/>
              </a:solidFill>
            </a:endParaRPr>
          </a:p>
        </p:txBody>
      </p:sp>
      <p:sp>
        <p:nvSpPr>
          <p:cNvPr id="4" name="Tekstvak 3"/>
          <p:cNvSpPr txBox="1"/>
          <p:nvPr/>
        </p:nvSpPr>
        <p:spPr>
          <a:xfrm>
            <a:off x="1867559" y="3761552"/>
            <a:ext cx="6625432" cy="2308324"/>
          </a:xfrm>
          <a:prstGeom prst="rect">
            <a:avLst/>
          </a:prstGeom>
          <a:noFill/>
        </p:spPr>
        <p:txBody>
          <a:bodyPr wrap="none" rtlCol="0">
            <a:spAutoFit/>
          </a:bodyPr>
          <a:lstStyle/>
          <a:p>
            <a:r>
              <a:rPr lang="en-GB" sz="3600" dirty="0" smtClean="0"/>
              <a:t>This expressing can be solved with </a:t>
            </a:r>
          </a:p>
          <a:p>
            <a:r>
              <a:rPr lang="en-GB" sz="3600" dirty="0" smtClean="0"/>
              <a:t>simple linear least squares:</a:t>
            </a:r>
          </a:p>
          <a:p>
            <a:r>
              <a:rPr lang="en-GB" sz="3600" dirty="0" smtClean="0"/>
              <a:t>  y = mx, where m = (1 - 2x)</a:t>
            </a:r>
          </a:p>
          <a:p>
            <a:r>
              <a:rPr lang="en-GB" sz="3600" dirty="0" smtClean="0"/>
              <a:t>And finally, Flack x = (1 </a:t>
            </a:r>
            <a:r>
              <a:rPr lang="mr-IN" sz="3600" dirty="0" smtClean="0"/>
              <a:t>–</a:t>
            </a:r>
            <a:r>
              <a:rPr lang="en-GB" sz="3600" dirty="0" smtClean="0"/>
              <a:t> m) /2</a:t>
            </a:r>
            <a:endParaRPr lang="en-GB" sz="3600" dirty="0"/>
          </a:p>
        </p:txBody>
      </p:sp>
    </p:spTree>
    <p:extLst>
      <p:ext uri="{BB962C8B-B14F-4D97-AF65-F5344CB8AC3E}">
        <p14:creationId xmlns:p14="http://schemas.microsoft.com/office/powerpoint/2010/main" val="388399458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FF0000"/>
                </a:solidFill>
              </a:rPr>
              <a:t>New Approaches</a:t>
            </a:r>
            <a:endParaRPr lang="en-GB" dirty="0">
              <a:solidFill>
                <a:srgbClr val="FF0000"/>
              </a:solidFill>
            </a:endParaRPr>
          </a:p>
        </p:txBody>
      </p:sp>
      <p:sp>
        <p:nvSpPr>
          <p:cNvPr id="3" name="Tijdelijke aanduiding voor inhoud 2"/>
          <p:cNvSpPr>
            <a:spLocks noGrp="1"/>
          </p:cNvSpPr>
          <p:nvPr>
            <p:ph idx="1"/>
          </p:nvPr>
        </p:nvSpPr>
        <p:spPr/>
        <p:txBody>
          <a:bodyPr>
            <a:normAutofit/>
          </a:bodyPr>
          <a:lstStyle/>
          <a:p>
            <a:r>
              <a:rPr lang="en-GB" dirty="0" smtClean="0"/>
              <a:t>The Quotient method</a:t>
            </a:r>
            <a:r>
              <a:rPr lang="en-GB" dirty="0"/>
              <a:t> </a:t>
            </a:r>
            <a:r>
              <a:rPr lang="en-GB" dirty="0" smtClean="0"/>
              <a:t>is now frequently implemented as a post-refinement estimate of the Flack parameter in e.g. SHELXL &amp; PLATON</a:t>
            </a:r>
          </a:p>
          <a:p>
            <a:r>
              <a:rPr lang="en-GB" dirty="0" smtClean="0"/>
              <a:t>Another way to introduce </a:t>
            </a:r>
            <a:r>
              <a:rPr lang="en-GB" dirty="0" err="1" smtClean="0"/>
              <a:t>Bijvoet</a:t>
            </a:r>
            <a:r>
              <a:rPr lang="en-GB" dirty="0" smtClean="0"/>
              <a:t> differences, based on Bayesian statistics, was introduced by </a:t>
            </a:r>
            <a:r>
              <a:rPr lang="en-GB" dirty="0" err="1" smtClean="0"/>
              <a:t>Hooft</a:t>
            </a:r>
            <a:r>
              <a:rPr lang="en-GB" dirty="0" smtClean="0"/>
              <a:t> et al.(2008) : The </a:t>
            </a:r>
            <a:r>
              <a:rPr lang="en-GB" dirty="0" err="1" smtClean="0"/>
              <a:t>Hooft</a:t>
            </a:r>
            <a:r>
              <a:rPr lang="en-GB" dirty="0" smtClean="0"/>
              <a:t> y parameter, is also a post-refinement estimate of Flack x (PLATON &amp; </a:t>
            </a:r>
            <a:r>
              <a:rPr lang="en-GB" dirty="0" err="1" smtClean="0"/>
              <a:t>CheckCIF</a:t>
            </a:r>
            <a:r>
              <a:rPr lang="en-GB" dirty="0" smtClean="0"/>
              <a:t>, CRYSTALS).</a:t>
            </a:r>
            <a:endParaRPr lang="en-GB" dirty="0"/>
          </a:p>
        </p:txBody>
      </p:sp>
    </p:spTree>
    <p:extLst>
      <p:ext uri="{BB962C8B-B14F-4D97-AF65-F5344CB8AC3E}">
        <p14:creationId xmlns:p14="http://schemas.microsoft.com/office/powerpoint/2010/main" val="316783430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solidFill>
                  <a:srgbClr val="FF0000"/>
                </a:solidFill>
              </a:rPr>
              <a:t>The </a:t>
            </a:r>
            <a:r>
              <a:rPr lang="en-GB" dirty="0" err="1" smtClean="0">
                <a:solidFill>
                  <a:srgbClr val="FF0000"/>
                </a:solidFill>
              </a:rPr>
              <a:t>Hooft</a:t>
            </a:r>
            <a:r>
              <a:rPr lang="en-GB" dirty="0">
                <a:solidFill>
                  <a:srgbClr val="FF0000"/>
                </a:solidFill>
              </a:rPr>
              <a:t> </a:t>
            </a:r>
            <a:r>
              <a:rPr lang="en-GB" dirty="0" smtClean="0">
                <a:solidFill>
                  <a:srgbClr val="FF0000"/>
                </a:solidFill>
              </a:rPr>
              <a:t>Approach to Absolute Structure Assignment </a:t>
            </a:r>
            <a:endParaRPr lang="en-GB" dirty="0">
              <a:solidFill>
                <a:srgbClr val="FF0000"/>
              </a:solidFill>
            </a:endParaRPr>
          </a:p>
        </p:txBody>
      </p:sp>
      <p:sp>
        <p:nvSpPr>
          <p:cNvPr id="3" name="Tijdelijke aanduiding voor inhoud 2"/>
          <p:cNvSpPr>
            <a:spLocks noGrp="1"/>
          </p:cNvSpPr>
          <p:nvPr>
            <p:ph idx="1"/>
          </p:nvPr>
        </p:nvSpPr>
        <p:spPr/>
        <p:txBody>
          <a:bodyPr>
            <a:normAutofit/>
          </a:bodyPr>
          <a:lstStyle/>
          <a:p>
            <a:r>
              <a:rPr lang="en-GB" sz="2800" dirty="0" smtClean="0"/>
              <a:t>The idea for the </a:t>
            </a:r>
            <a:r>
              <a:rPr lang="en-GB" sz="2800" dirty="0" err="1" smtClean="0"/>
              <a:t>Hooft</a:t>
            </a:r>
            <a:r>
              <a:rPr lang="en-GB" sz="2800" dirty="0" smtClean="0"/>
              <a:t> parameters originated from discussions with </a:t>
            </a:r>
            <a:r>
              <a:rPr lang="en-GB" sz="2800" dirty="0" err="1" smtClean="0"/>
              <a:t>Prof.</a:t>
            </a:r>
            <a:r>
              <a:rPr lang="en-GB" sz="2800" dirty="0" smtClean="0"/>
              <a:t> Bill David during the 2005 Crystallographic Computing School in Siena, Italy, who suggested the use of Bayesian Statistics.</a:t>
            </a:r>
            <a:endParaRPr lang="en-GB" sz="2800" dirty="0"/>
          </a:p>
        </p:txBody>
      </p:sp>
      <p:pic>
        <p:nvPicPr>
          <p:cNvPr id="4" name="Afbeelding 3" descr="r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881" y="3497263"/>
            <a:ext cx="2290641" cy="2852312"/>
          </a:xfrm>
          <a:prstGeom prst="rect">
            <a:avLst/>
          </a:prstGeom>
        </p:spPr>
      </p:pic>
      <p:pic>
        <p:nvPicPr>
          <p:cNvPr id="5" name="Afbeelding 4" descr="wifd-spin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5784" y="3497263"/>
            <a:ext cx="2788804" cy="2852312"/>
          </a:xfrm>
          <a:prstGeom prst="rect">
            <a:avLst/>
          </a:prstGeom>
        </p:spPr>
      </p:pic>
      <p:sp>
        <p:nvSpPr>
          <p:cNvPr id="7" name="Tekstvak 6"/>
          <p:cNvSpPr txBox="1"/>
          <p:nvPr/>
        </p:nvSpPr>
        <p:spPr>
          <a:xfrm>
            <a:off x="3425001" y="3662507"/>
            <a:ext cx="1134595" cy="369332"/>
          </a:xfrm>
          <a:prstGeom prst="rect">
            <a:avLst/>
          </a:prstGeom>
          <a:noFill/>
        </p:spPr>
        <p:txBody>
          <a:bodyPr wrap="none" rtlCol="0">
            <a:spAutoFit/>
          </a:bodyPr>
          <a:lstStyle/>
          <a:p>
            <a:r>
              <a:rPr lang="en-GB" dirty="0" smtClean="0"/>
              <a:t>Rob </a:t>
            </a:r>
            <a:r>
              <a:rPr lang="en-GB" dirty="0" err="1" smtClean="0"/>
              <a:t>Hooft</a:t>
            </a:r>
            <a:endParaRPr lang="en-GB" dirty="0"/>
          </a:p>
        </p:txBody>
      </p:sp>
      <p:sp>
        <p:nvSpPr>
          <p:cNvPr id="9" name="Tekstvak 8"/>
          <p:cNvSpPr txBox="1"/>
          <p:nvPr/>
        </p:nvSpPr>
        <p:spPr>
          <a:xfrm>
            <a:off x="4104906" y="5907864"/>
            <a:ext cx="1052429" cy="369332"/>
          </a:xfrm>
          <a:prstGeom prst="rect">
            <a:avLst/>
          </a:prstGeom>
          <a:noFill/>
        </p:spPr>
        <p:txBody>
          <a:bodyPr wrap="none" rtlCol="0">
            <a:spAutoFit/>
          </a:bodyPr>
          <a:lstStyle/>
          <a:p>
            <a:r>
              <a:rPr lang="en-GB" dirty="0" smtClean="0"/>
              <a:t>Bill David</a:t>
            </a:r>
            <a:endParaRPr lang="en-GB" dirty="0"/>
          </a:p>
        </p:txBody>
      </p:sp>
    </p:spTree>
    <p:extLst>
      <p:ext uri="{BB962C8B-B14F-4D97-AF65-F5344CB8AC3E}">
        <p14:creationId xmlns:p14="http://schemas.microsoft.com/office/powerpoint/2010/main" val="19363390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solidFill>
                  <a:srgbClr val="FF0000"/>
                </a:solidFill>
              </a:rPr>
              <a:t>Absolute Configuration of molecules</a:t>
            </a:r>
            <a:endParaRPr lang="en-GB" dirty="0">
              <a:solidFill>
                <a:srgbClr val="FF0000"/>
              </a:solidFill>
            </a:endParaRPr>
          </a:p>
        </p:txBody>
      </p:sp>
      <p:sp>
        <p:nvSpPr>
          <p:cNvPr id="3" name="Tijdelijke aanduiding voor inhoud 2"/>
          <p:cNvSpPr>
            <a:spLocks noGrp="1"/>
          </p:cNvSpPr>
          <p:nvPr>
            <p:ph idx="1"/>
          </p:nvPr>
        </p:nvSpPr>
        <p:spPr>
          <a:xfrm>
            <a:off x="457200" y="1600200"/>
            <a:ext cx="8462682" cy="4525963"/>
          </a:xfrm>
        </p:spPr>
        <p:txBody>
          <a:bodyPr>
            <a:noAutofit/>
          </a:bodyPr>
          <a:lstStyle/>
          <a:p>
            <a:r>
              <a:rPr lang="en-GB" sz="3600" dirty="0" smtClean="0"/>
              <a:t>Knowledge of the </a:t>
            </a:r>
            <a:r>
              <a:rPr lang="en-GB" sz="3600" dirty="0" err="1" smtClean="0"/>
              <a:t>enantiomeric</a:t>
            </a:r>
            <a:r>
              <a:rPr lang="en-GB" sz="3600" dirty="0" smtClean="0"/>
              <a:t> purity and chirality of drugs and their metabolites is important for the pharmaceutical industry. </a:t>
            </a:r>
          </a:p>
          <a:p>
            <a:r>
              <a:rPr lang="en-GB" sz="3600" dirty="0" smtClean="0"/>
              <a:t> An example is the </a:t>
            </a:r>
            <a:r>
              <a:rPr lang="en-GB" sz="3600" dirty="0" err="1" smtClean="0"/>
              <a:t>Softenon</a:t>
            </a:r>
            <a:r>
              <a:rPr lang="en-GB" sz="3600" dirty="0" smtClean="0"/>
              <a:t> disaster in 1960 with the drug Thalidomide where one of the enantiomers had a devastating effect with pregnant females.</a:t>
            </a:r>
          </a:p>
          <a:p>
            <a:endParaRPr lang="en-GB" sz="3600" dirty="0"/>
          </a:p>
        </p:txBody>
      </p:sp>
    </p:spTree>
    <p:extLst>
      <p:ext uri="{BB962C8B-B14F-4D97-AF65-F5344CB8AC3E}">
        <p14:creationId xmlns:p14="http://schemas.microsoft.com/office/powerpoint/2010/main" val="405191918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FF0000"/>
                </a:solidFill>
              </a:rPr>
              <a:t>Papers with Details</a:t>
            </a:r>
            <a:endParaRPr lang="en-GB" dirty="0">
              <a:solidFill>
                <a:srgbClr val="FF0000"/>
              </a:solidFill>
            </a:endParaRPr>
          </a:p>
        </p:txBody>
      </p:sp>
      <p:sp>
        <p:nvSpPr>
          <p:cNvPr id="3" name="Tijdelijke aanduiding voor inhoud 2"/>
          <p:cNvSpPr>
            <a:spLocks noGrp="1"/>
          </p:cNvSpPr>
          <p:nvPr>
            <p:ph idx="1"/>
          </p:nvPr>
        </p:nvSpPr>
        <p:spPr/>
        <p:txBody>
          <a:bodyPr>
            <a:normAutofit lnSpcReduction="10000"/>
          </a:bodyPr>
          <a:lstStyle/>
          <a:p>
            <a:r>
              <a:rPr lang="en-GB" sz="2800" i="1" dirty="0" smtClean="0"/>
              <a:t>Determination of absolute structure using Bayesian statistics on </a:t>
            </a:r>
            <a:r>
              <a:rPr lang="en-GB" sz="2800" i="1" dirty="0" err="1" smtClean="0"/>
              <a:t>Bijvoet</a:t>
            </a:r>
            <a:r>
              <a:rPr lang="en-GB" sz="2800" i="1" dirty="0" smtClean="0"/>
              <a:t> differences</a:t>
            </a:r>
            <a:r>
              <a:rPr lang="en-GB" sz="2800" dirty="0" smtClean="0"/>
              <a:t>, </a:t>
            </a:r>
            <a:r>
              <a:rPr lang="en-GB" sz="2800" dirty="0"/>
              <a:t>, </a:t>
            </a:r>
            <a:r>
              <a:rPr lang="en-GB" sz="2800" dirty="0" err="1"/>
              <a:t>R.W.W.Hooft</a:t>
            </a:r>
            <a:r>
              <a:rPr lang="en-GB" sz="2800" dirty="0"/>
              <a:t>, </a:t>
            </a:r>
            <a:r>
              <a:rPr lang="en-GB" sz="2800" dirty="0" err="1"/>
              <a:t>L.H.Straver</a:t>
            </a:r>
            <a:r>
              <a:rPr lang="en-GB" sz="2800" dirty="0"/>
              <a:t> &amp; </a:t>
            </a:r>
            <a:r>
              <a:rPr lang="en-GB" sz="2800" dirty="0" err="1" smtClean="0"/>
              <a:t>A.L.Spek</a:t>
            </a:r>
            <a:r>
              <a:rPr lang="en-GB" sz="2800" dirty="0" smtClean="0"/>
              <a:t>, J. Appl. </a:t>
            </a:r>
            <a:r>
              <a:rPr lang="en-GB" sz="2800" dirty="0" err="1" smtClean="0"/>
              <a:t>Cryst</a:t>
            </a:r>
            <a:r>
              <a:rPr lang="en-GB" sz="2800" dirty="0" smtClean="0"/>
              <a:t>. (2008),41, 96-103.</a:t>
            </a:r>
          </a:p>
          <a:p>
            <a:r>
              <a:rPr lang="en-GB" sz="2800" i="1" dirty="0" smtClean="0"/>
              <a:t>Probability plots based on Student’s t-distribution</a:t>
            </a:r>
            <a:r>
              <a:rPr lang="en-GB" sz="2800" dirty="0" smtClean="0"/>
              <a:t>,  </a:t>
            </a:r>
            <a:r>
              <a:rPr lang="en-GB" sz="2800" dirty="0" err="1"/>
              <a:t>R.W.W.Hooft</a:t>
            </a:r>
            <a:r>
              <a:rPr lang="en-GB" sz="2800" dirty="0"/>
              <a:t>, </a:t>
            </a:r>
            <a:r>
              <a:rPr lang="en-GB" sz="2800" dirty="0" err="1"/>
              <a:t>L.H.Straver</a:t>
            </a:r>
            <a:r>
              <a:rPr lang="en-GB" sz="2800" dirty="0"/>
              <a:t> &amp; </a:t>
            </a:r>
            <a:r>
              <a:rPr lang="en-GB" sz="2800" dirty="0" err="1" smtClean="0"/>
              <a:t>A.L.Spek</a:t>
            </a:r>
            <a:r>
              <a:rPr lang="en-GB" sz="2800" dirty="0" smtClean="0"/>
              <a:t>. </a:t>
            </a:r>
            <a:r>
              <a:rPr lang="en-GB" sz="2800" dirty="0" err="1" smtClean="0"/>
              <a:t>Acta</a:t>
            </a:r>
            <a:r>
              <a:rPr lang="en-GB" sz="2800" dirty="0" smtClean="0"/>
              <a:t> </a:t>
            </a:r>
            <a:r>
              <a:rPr lang="en-GB" sz="2800" dirty="0" err="1" smtClean="0"/>
              <a:t>Cryst</a:t>
            </a:r>
            <a:r>
              <a:rPr lang="en-GB" sz="2800" dirty="0" smtClean="0"/>
              <a:t>. (2009), A65, 319-321.</a:t>
            </a:r>
          </a:p>
          <a:p>
            <a:r>
              <a:rPr lang="en-GB" sz="2800" i="1" dirty="0" smtClean="0"/>
              <a:t>Using the t-distribution to improve the absolute structure assignment with </a:t>
            </a:r>
            <a:r>
              <a:rPr lang="en-GB" sz="2800" i="1" dirty="0" err="1" smtClean="0"/>
              <a:t>likelyhood</a:t>
            </a:r>
            <a:r>
              <a:rPr lang="en-GB" sz="2800" i="1" dirty="0" smtClean="0"/>
              <a:t> calculations</a:t>
            </a:r>
            <a:r>
              <a:rPr lang="en-GB" sz="2800" dirty="0" smtClean="0"/>
              <a:t>,</a:t>
            </a:r>
            <a:r>
              <a:rPr lang="en-GB" sz="2800" dirty="0"/>
              <a:t> , </a:t>
            </a:r>
            <a:r>
              <a:rPr lang="en-GB" sz="2800" dirty="0" err="1"/>
              <a:t>R.W.W.Hooft</a:t>
            </a:r>
            <a:r>
              <a:rPr lang="en-GB" sz="2800" dirty="0"/>
              <a:t>, </a:t>
            </a:r>
            <a:r>
              <a:rPr lang="en-GB" sz="2800" dirty="0" err="1"/>
              <a:t>L.H.Straver</a:t>
            </a:r>
            <a:r>
              <a:rPr lang="en-GB" sz="2800" dirty="0"/>
              <a:t> &amp; </a:t>
            </a:r>
            <a:r>
              <a:rPr lang="en-GB" sz="2800" dirty="0" err="1" smtClean="0"/>
              <a:t>A.L.Spek</a:t>
            </a:r>
            <a:r>
              <a:rPr lang="en-GB" sz="2800" dirty="0" smtClean="0"/>
              <a:t>,  J. Appl. </a:t>
            </a:r>
            <a:r>
              <a:rPr lang="en-GB" sz="2800" dirty="0" err="1" smtClean="0"/>
              <a:t>Cryst</a:t>
            </a:r>
            <a:r>
              <a:rPr lang="en-GB" sz="2800" dirty="0" smtClean="0"/>
              <a:t>. (2010), 43, 665-668.</a:t>
            </a:r>
            <a:endParaRPr lang="en-GB" sz="2800" dirty="0"/>
          </a:p>
        </p:txBody>
      </p:sp>
    </p:spTree>
    <p:extLst>
      <p:ext uri="{BB962C8B-B14F-4D97-AF65-F5344CB8AC3E}">
        <p14:creationId xmlns:p14="http://schemas.microsoft.com/office/powerpoint/2010/main" val="80804710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solidFill>
                  <a:srgbClr val="FF0000"/>
                </a:solidFill>
              </a:rPr>
              <a:t>Bijvoet</a:t>
            </a:r>
            <a:r>
              <a:rPr lang="en-GB" dirty="0" smtClean="0">
                <a:solidFill>
                  <a:srgbClr val="FF0000"/>
                </a:solidFill>
              </a:rPr>
              <a:t> pair Analysis in PLATON</a:t>
            </a:r>
            <a:endParaRPr lang="en-GB" dirty="0">
              <a:solidFill>
                <a:srgbClr val="FF0000"/>
              </a:solidFill>
            </a:endParaRPr>
          </a:p>
        </p:txBody>
      </p:sp>
      <p:sp>
        <p:nvSpPr>
          <p:cNvPr id="3" name="Tijdelijke aanduiding voor inhoud 2"/>
          <p:cNvSpPr>
            <a:spLocks noGrp="1"/>
          </p:cNvSpPr>
          <p:nvPr>
            <p:ph idx="1"/>
          </p:nvPr>
        </p:nvSpPr>
        <p:spPr/>
        <p:txBody>
          <a:bodyPr>
            <a:normAutofit lnSpcReduction="10000"/>
          </a:bodyPr>
          <a:lstStyle/>
          <a:p>
            <a:pPr marL="0" indent="0">
              <a:buNone/>
            </a:pPr>
            <a:r>
              <a:rPr lang="en-GB" dirty="0" smtClean="0"/>
              <a:t>1 </a:t>
            </a:r>
            <a:r>
              <a:rPr lang="mr-IN" dirty="0" smtClean="0"/>
              <a:t>–</a:t>
            </a:r>
            <a:r>
              <a:rPr lang="en-GB" dirty="0" smtClean="0"/>
              <a:t> Implementation of the Quotient method as a post refinement determination of the Parsons z parameter approximation of Flack x</a:t>
            </a:r>
          </a:p>
          <a:p>
            <a:pPr marL="0" indent="0">
              <a:buNone/>
            </a:pPr>
            <a:r>
              <a:rPr lang="en-GB" dirty="0" smtClean="0"/>
              <a:t>2 </a:t>
            </a:r>
            <a:r>
              <a:rPr lang="mr-IN" dirty="0" smtClean="0"/>
              <a:t>–</a:t>
            </a:r>
            <a:r>
              <a:rPr lang="en-GB" dirty="0" smtClean="0"/>
              <a:t> A graphical analysis of observed versus calculated </a:t>
            </a:r>
            <a:r>
              <a:rPr lang="en-GB" dirty="0" err="1" smtClean="0"/>
              <a:t>Bijvoet</a:t>
            </a:r>
            <a:r>
              <a:rPr lang="en-GB" dirty="0" smtClean="0"/>
              <a:t> differences</a:t>
            </a:r>
          </a:p>
          <a:p>
            <a:pPr marL="0" indent="0">
              <a:buNone/>
            </a:pPr>
            <a:r>
              <a:rPr lang="en-GB" dirty="0" smtClean="0"/>
              <a:t>3 </a:t>
            </a:r>
            <a:r>
              <a:rPr lang="mr-IN" dirty="0" smtClean="0"/>
              <a:t>–</a:t>
            </a:r>
            <a:r>
              <a:rPr lang="en-GB" dirty="0" smtClean="0"/>
              <a:t> The </a:t>
            </a:r>
            <a:r>
              <a:rPr lang="en-GB" dirty="0" err="1" smtClean="0"/>
              <a:t>Hooft</a:t>
            </a:r>
            <a:r>
              <a:rPr lang="en-GB" dirty="0" smtClean="0"/>
              <a:t> y analysis assuming Gaussian error distribution (post refinement)</a:t>
            </a:r>
          </a:p>
          <a:p>
            <a:pPr marL="0" indent="0">
              <a:buNone/>
            </a:pPr>
            <a:r>
              <a:rPr lang="en-GB" dirty="0" smtClean="0"/>
              <a:t>4 </a:t>
            </a:r>
            <a:r>
              <a:rPr lang="mr-IN" dirty="0" smtClean="0"/>
              <a:t>–</a:t>
            </a:r>
            <a:r>
              <a:rPr lang="en-GB" dirty="0" smtClean="0"/>
              <a:t> The </a:t>
            </a:r>
            <a:r>
              <a:rPr lang="en-GB" dirty="0" err="1" smtClean="0"/>
              <a:t>Hooft</a:t>
            </a:r>
            <a:r>
              <a:rPr lang="en-GB" dirty="0" smtClean="0"/>
              <a:t> y analysis assuming student-t error distribution (post refinement)</a:t>
            </a:r>
            <a:endParaRPr lang="en-GB" dirty="0"/>
          </a:p>
        </p:txBody>
      </p:sp>
    </p:spTree>
    <p:extLst>
      <p:ext uri="{BB962C8B-B14F-4D97-AF65-F5344CB8AC3E}">
        <p14:creationId xmlns:p14="http://schemas.microsoft.com/office/powerpoint/2010/main" val="341051370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b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45" y="846609"/>
            <a:ext cx="5704203" cy="5668605"/>
          </a:xfrm>
          <a:prstGeom prst="rect">
            <a:avLst/>
          </a:prstGeom>
        </p:spPr>
      </p:pic>
      <p:pic>
        <p:nvPicPr>
          <p:cNvPr id="3" name="Afbeelding 2" descr="bv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4525" y="1030654"/>
            <a:ext cx="2816369" cy="5226895"/>
          </a:xfrm>
          <a:prstGeom prst="rect">
            <a:avLst/>
          </a:prstGeom>
        </p:spPr>
      </p:pic>
      <p:sp>
        <p:nvSpPr>
          <p:cNvPr id="6" name="Tekstvak 5"/>
          <p:cNvSpPr txBox="1"/>
          <p:nvPr/>
        </p:nvSpPr>
        <p:spPr>
          <a:xfrm>
            <a:off x="2257887" y="246976"/>
            <a:ext cx="4773062" cy="461665"/>
          </a:xfrm>
          <a:prstGeom prst="rect">
            <a:avLst/>
          </a:prstGeom>
          <a:noFill/>
        </p:spPr>
        <p:txBody>
          <a:bodyPr wrap="none" rtlCol="0">
            <a:spAutoFit/>
          </a:bodyPr>
          <a:lstStyle/>
          <a:p>
            <a:r>
              <a:rPr lang="en-GB" sz="2400" dirty="0" smtClean="0">
                <a:solidFill>
                  <a:srgbClr val="FF0000"/>
                </a:solidFill>
              </a:rPr>
              <a:t>Scatter Plot of </a:t>
            </a:r>
            <a:r>
              <a:rPr lang="en-GB" sz="2400" dirty="0" err="1" smtClean="0">
                <a:solidFill>
                  <a:srgbClr val="FF0000"/>
                </a:solidFill>
              </a:rPr>
              <a:t>Bijvoet</a:t>
            </a:r>
            <a:r>
              <a:rPr lang="en-GB" sz="2400" dirty="0" smtClean="0">
                <a:solidFill>
                  <a:srgbClr val="FF0000"/>
                </a:solidFill>
              </a:rPr>
              <a:t> Pair </a:t>
            </a:r>
            <a:r>
              <a:rPr lang="en-GB" sz="2400" dirty="0" err="1" smtClean="0">
                <a:solidFill>
                  <a:srgbClr val="FF0000"/>
                </a:solidFill>
              </a:rPr>
              <a:t>Differeces</a:t>
            </a:r>
            <a:endParaRPr lang="en-GB" sz="2400" dirty="0">
              <a:solidFill>
                <a:srgbClr val="FF0000"/>
              </a:solidFill>
            </a:endParaRPr>
          </a:p>
        </p:txBody>
      </p:sp>
    </p:spTree>
    <p:extLst>
      <p:ext uri="{BB962C8B-B14F-4D97-AF65-F5344CB8AC3E}">
        <p14:creationId xmlns:p14="http://schemas.microsoft.com/office/powerpoint/2010/main" val="171147149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FF0000"/>
                </a:solidFill>
              </a:rPr>
              <a:t>Outliers</a:t>
            </a:r>
            <a:endParaRPr lang="en-GB" dirty="0">
              <a:solidFill>
                <a:srgbClr val="FF0000"/>
              </a:solidFill>
            </a:endParaRPr>
          </a:p>
        </p:txBody>
      </p:sp>
      <p:sp>
        <p:nvSpPr>
          <p:cNvPr id="3" name="Tijdelijke aanduiding voor inhoud 2"/>
          <p:cNvSpPr>
            <a:spLocks noGrp="1"/>
          </p:cNvSpPr>
          <p:nvPr>
            <p:ph idx="1"/>
          </p:nvPr>
        </p:nvSpPr>
        <p:spPr/>
        <p:txBody>
          <a:bodyPr/>
          <a:lstStyle/>
          <a:p>
            <a:r>
              <a:rPr lang="en-GB" dirty="0" err="1" smtClean="0"/>
              <a:t>Bijvoet</a:t>
            </a:r>
            <a:r>
              <a:rPr lang="en-GB" dirty="0" smtClean="0"/>
              <a:t> difference methods are sensitive for strong outliers.</a:t>
            </a:r>
          </a:p>
          <a:p>
            <a:r>
              <a:rPr lang="en-GB" dirty="0" smtClean="0"/>
              <a:t>For that reason, all observed </a:t>
            </a:r>
            <a:r>
              <a:rPr lang="en-GB" dirty="0" err="1" smtClean="0"/>
              <a:t>Bijvoet</a:t>
            </a:r>
            <a:r>
              <a:rPr lang="en-GB" dirty="0" smtClean="0"/>
              <a:t> differences greater than two times the maximum calculated </a:t>
            </a:r>
            <a:r>
              <a:rPr lang="en-GB" dirty="0" err="1" smtClean="0"/>
              <a:t>Bijvoet</a:t>
            </a:r>
            <a:r>
              <a:rPr lang="en-GB" dirty="0" smtClean="0"/>
              <a:t> difference are eliminated.</a:t>
            </a:r>
            <a:endParaRPr lang="en-GB" dirty="0"/>
          </a:p>
        </p:txBody>
      </p:sp>
    </p:spTree>
    <p:extLst>
      <p:ext uri="{BB962C8B-B14F-4D97-AF65-F5344CB8AC3E}">
        <p14:creationId xmlns:p14="http://schemas.microsoft.com/office/powerpoint/2010/main" val="403791047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FF0000"/>
                </a:solidFill>
              </a:rPr>
              <a:t>The </a:t>
            </a:r>
            <a:r>
              <a:rPr lang="en-GB" dirty="0" err="1" smtClean="0">
                <a:solidFill>
                  <a:srgbClr val="FF0000"/>
                </a:solidFill>
              </a:rPr>
              <a:t>Hooft</a:t>
            </a:r>
            <a:r>
              <a:rPr lang="en-GB" dirty="0" smtClean="0">
                <a:solidFill>
                  <a:srgbClr val="FF0000"/>
                </a:solidFill>
              </a:rPr>
              <a:t> Parameter</a:t>
            </a:r>
            <a:endParaRPr lang="en-GB" dirty="0">
              <a:solidFill>
                <a:srgbClr val="FF0000"/>
              </a:solidFill>
            </a:endParaRPr>
          </a:p>
        </p:txBody>
      </p:sp>
      <p:sp>
        <p:nvSpPr>
          <p:cNvPr id="3" name="Tijdelijke aanduiding voor inhoud 2"/>
          <p:cNvSpPr>
            <a:spLocks noGrp="1"/>
          </p:cNvSpPr>
          <p:nvPr>
            <p:ph idx="1"/>
          </p:nvPr>
        </p:nvSpPr>
        <p:spPr/>
        <p:txBody>
          <a:bodyPr/>
          <a:lstStyle/>
          <a:p>
            <a:pPr marL="0" indent="0">
              <a:buNone/>
            </a:pPr>
            <a:r>
              <a:rPr lang="en-GB" dirty="0" smtClean="0"/>
              <a:t>The parameter value that is determined with the </a:t>
            </a:r>
            <a:r>
              <a:rPr lang="en-GB" dirty="0" err="1" smtClean="0"/>
              <a:t>Hooft</a:t>
            </a:r>
            <a:r>
              <a:rPr lang="en-GB" dirty="0" smtClean="0"/>
              <a:t> method is called </a:t>
            </a:r>
            <a:r>
              <a:rPr lang="en-GB" dirty="0" smtClean="0">
                <a:solidFill>
                  <a:srgbClr val="FF0000"/>
                </a:solidFill>
              </a:rPr>
              <a:t>G</a:t>
            </a:r>
            <a:r>
              <a:rPr lang="en-GB" dirty="0" smtClean="0"/>
              <a:t> with a formal range between 1 &amp; -1 and eventually converted into the Flack x equivalent </a:t>
            </a:r>
            <a:r>
              <a:rPr lang="en-GB" dirty="0" err="1" smtClean="0">
                <a:solidFill>
                  <a:srgbClr val="FF0000"/>
                </a:solidFill>
              </a:rPr>
              <a:t>Hooft</a:t>
            </a:r>
            <a:r>
              <a:rPr lang="en-GB" dirty="0" smtClean="0">
                <a:solidFill>
                  <a:srgbClr val="FF0000"/>
                </a:solidFill>
              </a:rPr>
              <a:t> y  = (1 </a:t>
            </a:r>
            <a:r>
              <a:rPr lang="mr-IN" dirty="0" smtClean="0">
                <a:solidFill>
                  <a:srgbClr val="FF0000"/>
                </a:solidFill>
              </a:rPr>
              <a:t>–</a:t>
            </a:r>
            <a:r>
              <a:rPr lang="en-GB" dirty="0" smtClean="0">
                <a:solidFill>
                  <a:srgbClr val="FF0000"/>
                </a:solidFill>
              </a:rPr>
              <a:t> G) / 2</a:t>
            </a:r>
            <a:r>
              <a:rPr lang="en-GB" dirty="0" smtClean="0"/>
              <a:t>.</a:t>
            </a:r>
          </a:p>
          <a:p>
            <a:pPr marL="0" indent="0">
              <a:buNone/>
            </a:pPr>
            <a:r>
              <a:rPr lang="en-GB" dirty="0" smtClean="0"/>
              <a:t>The assumption made is that the differences</a:t>
            </a:r>
          </a:p>
          <a:p>
            <a:pPr marL="0" indent="0">
              <a:buNone/>
            </a:pPr>
            <a:r>
              <a:rPr lang="en-GB" dirty="0" smtClean="0"/>
              <a:t>(GΔF</a:t>
            </a:r>
            <a:r>
              <a:rPr lang="en-GB" baseline="-25000" dirty="0" smtClean="0"/>
              <a:t>H</a:t>
            </a:r>
            <a:r>
              <a:rPr lang="en-GB" dirty="0" smtClean="0"/>
              <a:t>(</a:t>
            </a:r>
            <a:r>
              <a:rPr lang="en-GB" dirty="0" err="1" smtClean="0"/>
              <a:t>calc</a:t>
            </a:r>
            <a:r>
              <a:rPr lang="en-GB" dirty="0" smtClean="0"/>
              <a:t>)</a:t>
            </a:r>
            <a:r>
              <a:rPr lang="en-GB" baseline="30000" dirty="0" smtClean="0"/>
              <a:t>2</a:t>
            </a:r>
            <a:r>
              <a:rPr lang="en-GB" dirty="0" smtClean="0"/>
              <a:t> </a:t>
            </a:r>
            <a:r>
              <a:rPr lang="mr-IN" dirty="0" smtClean="0"/>
              <a:t>–</a:t>
            </a:r>
            <a:r>
              <a:rPr lang="en-US" dirty="0" smtClean="0"/>
              <a:t> </a:t>
            </a:r>
            <a:r>
              <a:rPr lang="en-GB" dirty="0" smtClean="0"/>
              <a:t>ΔF</a:t>
            </a:r>
            <a:r>
              <a:rPr lang="en-GB" baseline="-25000" dirty="0" smtClean="0"/>
              <a:t>H</a:t>
            </a:r>
            <a:r>
              <a:rPr lang="en-GB" dirty="0" smtClean="0"/>
              <a:t>(</a:t>
            </a:r>
            <a:r>
              <a:rPr lang="en-GB" dirty="0" err="1" smtClean="0"/>
              <a:t>obs</a:t>
            </a:r>
            <a:r>
              <a:rPr lang="en-GB" dirty="0" smtClean="0"/>
              <a:t>)</a:t>
            </a:r>
            <a:r>
              <a:rPr lang="en-GB" baseline="30000" dirty="0" smtClean="0"/>
              <a:t>2</a:t>
            </a:r>
            <a:r>
              <a:rPr lang="en-GB" dirty="0" smtClean="0"/>
              <a:t>)/</a:t>
            </a:r>
            <a:r>
              <a:rPr lang="en-GB" dirty="0" err="1" smtClean="0"/>
              <a:t>σ</a:t>
            </a:r>
            <a:r>
              <a:rPr lang="en-GB" dirty="0" smtClean="0"/>
              <a:t>(ΔF</a:t>
            </a:r>
            <a:r>
              <a:rPr lang="en-GB" baseline="-25000" dirty="0" smtClean="0"/>
              <a:t>H</a:t>
            </a:r>
            <a:r>
              <a:rPr lang="en-GB" dirty="0" smtClean="0"/>
              <a:t>(</a:t>
            </a:r>
            <a:r>
              <a:rPr lang="en-GB" dirty="0" err="1" smtClean="0"/>
              <a:t>obs</a:t>
            </a:r>
            <a:r>
              <a:rPr lang="en-GB" dirty="0" smtClean="0"/>
              <a:t>)</a:t>
            </a:r>
            <a:r>
              <a:rPr lang="en-GB" baseline="30000" dirty="0" smtClean="0"/>
              <a:t>2</a:t>
            </a:r>
            <a:r>
              <a:rPr lang="en-GB" dirty="0" smtClean="0"/>
              <a:t> ) are normally distributed. This can be tested with a normal probability plot.</a:t>
            </a:r>
            <a:endParaRPr lang="en-GB" dirty="0"/>
          </a:p>
        </p:txBody>
      </p:sp>
    </p:spTree>
    <p:extLst>
      <p:ext uri="{BB962C8B-B14F-4D97-AF65-F5344CB8AC3E}">
        <p14:creationId xmlns:p14="http://schemas.microsoft.com/office/powerpoint/2010/main" val="254410317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bv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2231" y="1030655"/>
            <a:ext cx="2406800" cy="5245302"/>
          </a:xfrm>
          <a:prstGeom prst="rect">
            <a:avLst/>
          </a:prstGeom>
        </p:spPr>
      </p:pic>
      <p:pic>
        <p:nvPicPr>
          <p:cNvPr id="3" name="Afbeelding 2" descr="bv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561" y="1214700"/>
            <a:ext cx="5798409" cy="5061257"/>
          </a:xfrm>
          <a:prstGeom prst="rect">
            <a:avLst/>
          </a:prstGeom>
        </p:spPr>
      </p:pic>
      <p:sp>
        <p:nvSpPr>
          <p:cNvPr id="4" name="Tekstvak 3"/>
          <p:cNvSpPr txBox="1"/>
          <p:nvPr/>
        </p:nvSpPr>
        <p:spPr>
          <a:xfrm>
            <a:off x="239299" y="478519"/>
            <a:ext cx="8904701" cy="461665"/>
          </a:xfrm>
          <a:prstGeom prst="rect">
            <a:avLst/>
          </a:prstGeom>
          <a:noFill/>
        </p:spPr>
        <p:txBody>
          <a:bodyPr wrap="square" rtlCol="0">
            <a:spAutoFit/>
          </a:bodyPr>
          <a:lstStyle/>
          <a:p>
            <a:r>
              <a:rPr lang="en-GB" sz="2400" dirty="0" err="1" smtClean="0">
                <a:solidFill>
                  <a:srgbClr val="FF0000"/>
                </a:solidFill>
              </a:rPr>
              <a:t>Hooft</a:t>
            </a:r>
            <a:r>
              <a:rPr lang="en-GB" sz="2400" dirty="0" smtClean="0">
                <a:solidFill>
                  <a:srgbClr val="FF0000"/>
                </a:solidFill>
              </a:rPr>
              <a:t> Analysis </a:t>
            </a:r>
            <a:r>
              <a:rPr lang="en-GB" sz="2400" dirty="0">
                <a:solidFill>
                  <a:srgbClr val="FF0000"/>
                </a:solidFill>
              </a:rPr>
              <a:t>A</a:t>
            </a:r>
            <a:r>
              <a:rPr lang="en-GB" sz="2400" dirty="0" smtClean="0">
                <a:solidFill>
                  <a:srgbClr val="FF0000"/>
                </a:solidFill>
              </a:rPr>
              <a:t>ssuming Gaussian Error Distribution of </a:t>
            </a:r>
            <a:r>
              <a:rPr lang="en-GB" sz="2400" dirty="0" err="1" smtClean="0">
                <a:solidFill>
                  <a:srgbClr val="FF0000"/>
                </a:solidFill>
              </a:rPr>
              <a:t>Bijvoet</a:t>
            </a:r>
            <a:r>
              <a:rPr lang="en-GB" sz="2400" dirty="0" smtClean="0">
                <a:solidFill>
                  <a:srgbClr val="FF0000"/>
                </a:solidFill>
              </a:rPr>
              <a:t> Pairs  </a:t>
            </a:r>
            <a:endParaRPr lang="en-GB" sz="2400" dirty="0">
              <a:solidFill>
                <a:srgbClr val="FF0000"/>
              </a:solidFill>
            </a:endParaRPr>
          </a:p>
        </p:txBody>
      </p:sp>
    </p:spTree>
    <p:extLst>
      <p:ext uri="{BB962C8B-B14F-4D97-AF65-F5344CB8AC3E}">
        <p14:creationId xmlns:p14="http://schemas.microsoft.com/office/powerpoint/2010/main" val="246622491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25415" y="385800"/>
            <a:ext cx="7124692" cy="523220"/>
          </a:xfrm>
          <a:prstGeom prst="rect">
            <a:avLst/>
          </a:prstGeom>
          <a:noFill/>
        </p:spPr>
        <p:txBody>
          <a:bodyPr wrap="none" rtlCol="0">
            <a:spAutoFit/>
          </a:bodyPr>
          <a:lstStyle/>
          <a:p>
            <a:r>
              <a:rPr lang="en-GB" sz="2800" dirty="0">
                <a:solidFill>
                  <a:srgbClr val="FF0000"/>
                </a:solidFill>
              </a:rPr>
              <a:t>Testing the more general student</a:t>
            </a:r>
            <a:r>
              <a:rPr lang="mr-IN" sz="2800" dirty="0">
                <a:solidFill>
                  <a:srgbClr val="FF0000"/>
                </a:solidFill>
              </a:rPr>
              <a:t>–</a:t>
            </a:r>
            <a:r>
              <a:rPr lang="en-GB" sz="2800" dirty="0">
                <a:solidFill>
                  <a:srgbClr val="FF0000"/>
                </a:solidFill>
              </a:rPr>
              <a:t>t distribution</a:t>
            </a:r>
            <a:endParaRPr lang="en-GB" sz="2800" dirty="0"/>
          </a:p>
        </p:txBody>
      </p:sp>
      <p:pic>
        <p:nvPicPr>
          <p:cNvPr id="3" name="Afbeelding 2" descr="a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21" y="1890310"/>
            <a:ext cx="4432300" cy="1986768"/>
          </a:xfrm>
          <a:prstGeom prst="rect">
            <a:avLst/>
          </a:prstGeom>
        </p:spPr>
      </p:pic>
      <p:pic>
        <p:nvPicPr>
          <p:cNvPr id="4" name="Afbeelding 3" descr="a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821" y="1376943"/>
            <a:ext cx="4346790" cy="2683962"/>
          </a:xfrm>
          <a:prstGeom prst="rect">
            <a:avLst/>
          </a:prstGeom>
        </p:spPr>
      </p:pic>
      <p:sp>
        <p:nvSpPr>
          <p:cNvPr id="5" name="Tekstvak 4"/>
          <p:cNvSpPr txBox="1"/>
          <p:nvPr/>
        </p:nvSpPr>
        <p:spPr>
          <a:xfrm>
            <a:off x="275522" y="4578963"/>
            <a:ext cx="8496704" cy="584776"/>
          </a:xfrm>
          <a:prstGeom prst="rect">
            <a:avLst/>
          </a:prstGeom>
          <a:noFill/>
        </p:spPr>
        <p:txBody>
          <a:bodyPr wrap="square" rtlCol="0">
            <a:spAutoFit/>
          </a:bodyPr>
          <a:lstStyle/>
          <a:p>
            <a:r>
              <a:rPr lang="en-GB" sz="3200" dirty="0"/>
              <a:t>p</a:t>
            </a:r>
            <a:r>
              <a:rPr lang="en-GB" sz="3200" dirty="0" smtClean="0"/>
              <a:t>(</a:t>
            </a:r>
            <a:r>
              <a:rPr lang="en-GB" sz="3200" dirty="0" err="1" smtClean="0"/>
              <a:t>z,ν</a:t>
            </a:r>
            <a:r>
              <a:rPr lang="en-GB" sz="3200" dirty="0" smtClean="0"/>
              <a:t>) approximates Gaussian for large </a:t>
            </a:r>
            <a:r>
              <a:rPr lang="en-GB" sz="3200" dirty="0" err="1" smtClean="0"/>
              <a:t>ν</a:t>
            </a:r>
            <a:r>
              <a:rPr lang="en-GB" sz="3200" dirty="0" smtClean="0"/>
              <a:t> values</a:t>
            </a:r>
            <a:endParaRPr lang="en-GB" sz="3200" dirty="0"/>
          </a:p>
        </p:txBody>
      </p:sp>
      <p:sp>
        <p:nvSpPr>
          <p:cNvPr id="6" name="Tekstvak 5"/>
          <p:cNvSpPr txBox="1"/>
          <p:nvPr/>
        </p:nvSpPr>
        <p:spPr>
          <a:xfrm>
            <a:off x="401016" y="5330984"/>
            <a:ext cx="8312947" cy="954107"/>
          </a:xfrm>
          <a:prstGeom prst="rect">
            <a:avLst/>
          </a:prstGeom>
          <a:noFill/>
        </p:spPr>
        <p:txBody>
          <a:bodyPr wrap="square" rtlCol="0">
            <a:spAutoFit/>
          </a:bodyPr>
          <a:lstStyle/>
          <a:p>
            <a:r>
              <a:rPr lang="en-GB" sz="2800" dirty="0" smtClean="0"/>
              <a:t>The student-t distribution should handle outliers more</a:t>
            </a:r>
          </a:p>
          <a:p>
            <a:r>
              <a:rPr lang="en-GB" sz="2800" dirty="0" smtClean="0"/>
              <a:t> automatically</a:t>
            </a:r>
            <a:endParaRPr lang="en-GB" sz="2800" dirty="0"/>
          </a:p>
        </p:txBody>
      </p:sp>
    </p:spTree>
    <p:extLst>
      <p:ext uri="{BB962C8B-B14F-4D97-AF65-F5344CB8AC3E}">
        <p14:creationId xmlns:p14="http://schemas.microsoft.com/office/powerpoint/2010/main" val="28993931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bv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5415" y="1104275"/>
            <a:ext cx="2542637" cy="5245300"/>
          </a:xfrm>
          <a:prstGeom prst="rect">
            <a:avLst/>
          </a:prstGeom>
        </p:spPr>
      </p:pic>
      <p:pic>
        <p:nvPicPr>
          <p:cNvPr id="3" name="Afbeelding 2" descr="bv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154" y="975442"/>
            <a:ext cx="5780002" cy="5374133"/>
          </a:xfrm>
          <a:prstGeom prst="rect">
            <a:avLst/>
          </a:prstGeom>
        </p:spPr>
      </p:pic>
      <p:sp>
        <p:nvSpPr>
          <p:cNvPr id="4" name="Tekstvak 3"/>
          <p:cNvSpPr txBox="1"/>
          <p:nvPr/>
        </p:nvSpPr>
        <p:spPr>
          <a:xfrm>
            <a:off x="368154" y="368092"/>
            <a:ext cx="8775846" cy="461665"/>
          </a:xfrm>
          <a:prstGeom prst="rect">
            <a:avLst/>
          </a:prstGeom>
          <a:noFill/>
        </p:spPr>
        <p:txBody>
          <a:bodyPr wrap="square" rtlCol="0">
            <a:spAutoFit/>
          </a:bodyPr>
          <a:lstStyle/>
          <a:p>
            <a:r>
              <a:rPr lang="en-GB" sz="2400" dirty="0" err="1" smtClean="0">
                <a:solidFill>
                  <a:srgbClr val="FF0000"/>
                </a:solidFill>
              </a:rPr>
              <a:t>Hooft</a:t>
            </a:r>
            <a:r>
              <a:rPr lang="en-GB" sz="2400" dirty="0" smtClean="0">
                <a:solidFill>
                  <a:srgbClr val="FF0000"/>
                </a:solidFill>
              </a:rPr>
              <a:t> Analysis Assuming Student-t Error Distribution of </a:t>
            </a:r>
            <a:r>
              <a:rPr lang="en-GB" sz="2400" dirty="0" err="1" smtClean="0">
                <a:solidFill>
                  <a:srgbClr val="FF0000"/>
                </a:solidFill>
              </a:rPr>
              <a:t>Bijvoet</a:t>
            </a:r>
            <a:r>
              <a:rPr lang="en-GB" sz="2400" dirty="0" smtClean="0">
                <a:solidFill>
                  <a:srgbClr val="FF0000"/>
                </a:solidFill>
              </a:rPr>
              <a:t> Pairs</a:t>
            </a:r>
            <a:endParaRPr lang="en-GB" sz="2400" dirty="0">
              <a:solidFill>
                <a:srgbClr val="FF0000"/>
              </a:solidFill>
            </a:endParaRPr>
          </a:p>
        </p:txBody>
      </p:sp>
    </p:spTree>
    <p:extLst>
      <p:ext uri="{BB962C8B-B14F-4D97-AF65-F5344CB8AC3E}">
        <p14:creationId xmlns:p14="http://schemas.microsoft.com/office/powerpoint/2010/main" val="417931407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bv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84" y="680969"/>
            <a:ext cx="8596373" cy="5502964"/>
          </a:xfrm>
          <a:prstGeom prst="rect">
            <a:avLst/>
          </a:prstGeom>
        </p:spPr>
      </p:pic>
      <p:sp>
        <p:nvSpPr>
          <p:cNvPr id="3" name="Tekstvak 2"/>
          <p:cNvSpPr txBox="1"/>
          <p:nvPr/>
        </p:nvSpPr>
        <p:spPr>
          <a:xfrm rot="10800000" flipV="1">
            <a:off x="2080063" y="244403"/>
            <a:ext cx="4565096" cy="461665"/>
          </a:xfrm>
          <a:prstGeom prst="rect">
            <a:avLst/>
          </a:prstGeom>
          <a:noFill/>
        </p:spPr>
        <p:txBody>
          <a:bodyPr wrap="square" rtlCol="0">
            <a:spAutoFit/>
          </a:bodyPr>
          <a:lstStyle/>
          <a:p>
            <a:r>
              <a:rPr lang="en-GB" sz="2400" dirty="0" smtClean="0">
                <a:solidFill>
                  <a:srgbClr val="FF0000"/>
                </a:solidFill>
              </a:rPr>
              <a:t>First page of  Validation Report </a:t>
            </a:r>
            <a:endParaRPr lang="en-GB" sz="2400" dirty="0">
              <a:solidFill>
                <a:srgbClr val="FF0000"/>
              </a:solidFill>
            </a:endParaRPr>
          </a:p>
        </p:txBody>
      </p:sp>
    </p:spTree>
    <p:extLst>
      <p:ext uri="{BB962C8B-B14F-4D97-AF65-F5344CB8AC3E}">
        <p14:creationId xmlns:p14="http://schemas.microsoft.com/office/powerpoint/2010/main" val="39213241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m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90" y="788148"/>
            <a:ext cx="5758449" cy="5347379"/>
          </a:xfrm>
          <a:prstGeom prst="rect">
            <a:avLst/>
          </a:prstGeom>
        </p:spPr>
      </p:pic>
      <p:sp>
        <p:nvSpPr>
          <p:cNvPr id="3" name="Tekstvak 2"/>
          <p:cNvSpPr txBox="1"/>
          <p:nvPr/>
        </p:nvSpPr>
        <p:spPr>
          <a:xfrm>
            <a:off x="6262039" y="1217654"/>
            <a:ext cx="2488367" cy="3970318"/>
          </a:xfrm>
          <a:prstGeom prst="rect">
            <a:avLst/>
          </a:prstGeom>
          <a:noFill/>
        </p:spPr>
        <p:txBody>
          <a:bodyPr wrap="square" rtlCol="0">
            <a:spAutoFit/>
          </a:bodyPr>
          <a:lstStyle/>
          <a:p>
            <a:r>
              <a:rPr lang="en-GB" sz="2800" dirty="0" smtClean="0"/>
              <a:t>P212121</a:t>
            </a:r>
          </a:p>
          <a:p>
            <a:endParaRPr lang="en-GB" sz="2800" dirty="0"/>
          </a:p>
          <a:p>
            <a:r>
              <a:rPr lang="en-GB" sz="2800" dirty="0" err="1" smtClean="0"/>
              <a:t>MoKa</a:t>
            </a:r>
            <a:r>
              <a:rPr lang="en-GB" sz="2800" dirty="0" smtClean="0"/>
              <a:t>, 0.71073</a:t>
            </a:r>
          </a:p>
          <a:p>
            <a:endParaRPr lang="en-GB" sz="2800" dirty="0" smtClean="0"/>
          </a:p>
          <a:p>
            <a:r>
              <a:rPr lang="en-GB" sz="2800" dirty="0"/>
              <a:t>f</a:t>
            </a:r>
            <a:r>
              <a:rPr lang="en-GB" sz="2800" dirty="0" smtClean="0"/>
              <a:t>”(O) = 0.006</a:t>
            </a:r>
          </a:p>
          <a:p>
            <a:r>
              <a:rPr lang="en-GB" sz="2800" dirty="0"/>
              <a:t>f</a:t>
            </a:r>
            <a:r>
              <a:rPr lang="en-GB" sz="2800" dirty="0" smtClean="0"/>
              <a:t>”(N) = 0.003</a:t>
            </a:r>
          </a:p>
          <a:p>
            <a:r>
              <a:rPr lang="en-GB" sz="2800" dirty="0"/>
              <a:t>f</a:t>
            </a:r>
            <a:r>
              <a:rPr lang="en-GB" sz="2800" dirty="0" smtClean="0"/>
              <a:t>”(C) =  0.002</a:t>
            </a:r>
          </a:p>
          <a:p>
            <a:r>
              <a:rPr lang="en-GB" sz="2800" dirty="0"/>
              <a:t>f</a:t>
            </a:r>
            <a:r>
              <a:rPr lang="en-GB" sz="2800" dirty="0" smtClean="0"/>
              <a:t>”(H) = 0.000</a:t>
            </a:r>
          </a:p>
          <a:p>
            <a:endParaRPr lang="en-GB" sz="2800" dirty="0"/>
          </a:p>
        </p:txBody>
      </p:sp>
      <p:sp>
        <p:nvSpPr>
          <p:cNvPr id="5" name="Tekstvak 4"/>
          <p:cNvSpPr txBox="1"/>
          <p:nvPr/>
        </p:nvSpPr>
        <p:spPr>
          <a:xfrm>
            <a:off x="3670647" y="5618602"/>
            <a:ext cx="5270477" cy="523220"/>
          </a:xfrm>
          <a:prstGeom prst="rect">
            <a:avLst/>
          </a:prstGeom>
          <a:noFill/>
        </p:spPr>
        <p:txBody>
          <a:bodyPr wrap="square" rtlCol="0">
            <a:spAutoFit/>
          </a:bodyPr>
          <a:lstStyle/>
          <a:p>
            <a:r>
              <a:rPr lang="en-GB" sz="2800" dirty="0" smtClean="0"/>
              <a:t>Ammonium Hydrogen D-Tartrate</a:t>
            </a:r>
            <a:endParaRPr lang="en-GB" sz="2800" dirty="0"/>
          </a:p>
        </p:txBody>
      </p:sp>
      <p:sp>
        <p:nvSpPr>
          <p:cNvPr id="6" name="Tekstvak 5"/>
          <p:cNvSpPr txBox="1"/>
          <p:nvPr/>
        </p:nvSpPr>
        <p:spPr>
          <a:xfrm>
            <a:off x="4027714" y="635000"/>
            <a:ext cx="2725701" cy="523220"/>
          </a:xfrm>
          <a:prstGeom prst="rect">
            <a:avLst/>
          </a:prstGeom>
          <a:noFill/>
        </p:spPr>
        <p:txBody>
          <a:bodyPr wrap="none" rtlCol="0">
            <a:spAutoFit/>
          </a:bodyPr>
          <a:lstStyle/>
          <a:p>
            <a:r>
              <a:rPr lang="en-GB" sz="2800" dirty="0" smtClean="0">
                <a:solidFill>
                  <a:srgbClr val="FF0000"/>
                </a:solidFill>
              </a:rPr>
              <a:t>Extreme Example</a:t>
            </a:r>
            <a:endParaRPr lang="en-GB" sz="2800" dirty="0">
              <a:solidFill>
                <a:srgbClr val="FF0000"/>
              </a:solidFill>
            </a:endParaRPr>
          </a:p>
        </p:txBody>
      </p:sp>
    </p:spTree>
    <p:extLst>
      <p:ext uri="{BB962C8B-B14F-4D97-AF65-F5344CB8AC3E}">
        <p14:creationId xmlns:p14="http://schemas.microsoft.com/office/powerpoint/2010/main" val="25685073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softenon.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300" y="780142"/>
            <a:ext cx="6351631" cy="6077857"/>
          </a:xfrm>
          <a:prstGeom prst="rect">
            <a:avLst/>
          </a:prstGeom>
        </p:spPr>
      </p:pic>
      <p:sp>
        <p:nvSpPr>
          <p:cNvPr id="3" name="Tekstvak 2"/>
          <p:cNvSpPr txBox="1"/>
          <p:nvPr/>
        </p:nvSpPr>
        <p:spPr>
          <a:xfrm>
            <a:off x="3973286" y="780142"/>
            <a:ext cx="3762645" cy="523220"/>
          </a:xfrm>
          <a:prstGeom prst="rect">
            <a:avLst/>
          </a:prstGeom>
          <a:noFill/>
        </p:spPr>
        <p:txBody>
          <a:bodyPr wrap="square" rtlCol="0">
            <a:spAutoFit/>
          </a:bodyPr>
          <a:lstStyle/>
          <a:p>
            <a:r>
              <a:rPr lang="en-GB" sz="2800" dirty="0" err="1" smtClean="0">
                <a:solidFill>
                  <a:srgbClr val="FF0000"/>
                </a:solidFill>
              </a:rPr>
              <a:t>Softenon</a:t>
            </a:r>
            <a:r>
              <a:rPr lang="en-GB" sz="2800" dirty="0" smtClean="0">
                <a:solidFill>
                  <a:srgbClr val="FF0000"/>
                </a:solidFill>
              </a:rPr>
              <a:t> Disaster</a:t>
            </a:r>
            <a:endParaRPr lang="en-GB" sz="2800" dirty="0">
              <a:solidFill>
                <a:srgbClr val="FF0000"/>
              </a:solidFill>
            </a:endParaRPr>
          </a:p>
        </p:txBody>
      </p:sp>
      <p:sp>
        <p:nvSpPr>
          <p:cNvPr id="4" name="Tekstvak 3"/>
          <p:cNvSpPr txBox="1"/>
          <p:nvPr/>
        </p:nvSpPr>
        <p:spPr>
          <a:xfrm>
            <a:off x="7735931" y="3197595"/>
            <a:ext cx="1147394" cy="523220"/>
          </a:xfrm>
          <a:prstGeom prst="rect">
            <a:avLst/>
          </a:prstGeom>
          <a:noFill/>
        </p:spPr>
        <p:txBody>
          <a:bodyPr wrap="none" rtlCol="0">
            <a:spAutoFit/>
          </a:bodyPr>
          <a:lstStyle/>
          <a:p>
            <a:r>
              <a:rPr lang="en-GB" sz="2800" dirty="0" smtClean="0">
                <a:solidFill>
                  <a:srgbClr val="FF0000"/>
                </a:solidFill>
              </a:rPr>
              <a:t>‘Good’</a:t>
            </a:r>
            <a:endParaRPr lang="en-GB" sz="2800" dirty="0">
              <a:solidFill>
                <a:srgbClr val="FF0000"/>
              </a:solidFill>
            </a:endParaRPr>
          </a:p>
        </p:txBody>
      </p:sp>
      <p:sp>
        <p:nvSpPr>
          <p:cNvPr id="5" name="Tekstvak 4"/>
          <p:cNvSpPr txBox="1"/>
          <p:nvPr/>
        </p:nvSpPr>
        <p:spPr>
          <a:xfrm>
            <a:off x="688525" y="3720815"/>
            <a:ext cx="919818" cy="523220"/>
          </a:xfrm>
          <a:prstGeom prst="rect">
            <a:avLst/>
          </a:prstGeom>
          <a:noFill/>
        </p:spPr>
        <p:txBody>
          <a:bodyPr wrap="none" rtlCol="0">
            <a:spAutoFit/>
          </a:bodyPr>
          <a:lstStyle/>
          <a:p>
            <a:r>
              <a:rPr lang="en-GB" sz="2800" dirty="0" smtClean="0">
                <a:solidFill>
                  <a:srgbClr val="FF0000"/>
                </a:solidFill>
              </a:rPr>
              <a:t>‘Bad’</a:t>
            </a:r>
            <a:endParaRPr lang="en-GB" sz="2800" dirty="0">
              <a:solidFill>
                <a:srgbClr val="FF0000"/>
              </a:solidFill>
            </a:endParaRPr>
          </a:p>
        </p:txBody>
      </p:sp>
      <p:sp>
        <p:nvSpPr>
          <p:cNvPr id="6" name="Tekstvak 5"/>
          <p:cNvSpPr txBox="1"/>
          <p:nvPr/>
        </p:nvSpPr>
        <p:spPr>
          <a:xfrm>
            <a:off x="418353" y="224118"/>
            <a:ext cx="2529124" cy="1077218"/>
          </a:xfrm>
          <a:prstGeom prst="rect">
            <a:avLst/>
          </a:prstGeom>
          <a:noFill/>
        </p:spPr>
        <p:txBody>
          <a:bodyPr wrap="square" rtlCol="0">
            <a:spAutoFit/>
          </a:bodyPr>
          <a:lstStyle/>
          <a:p>
            <a:r>
              <a:rPr lang="en-GB" sz="3200" dirty="0" smtClean="0">
                <a:solidFill>
                  <a:srgbClr val="FF0000"/>
                </a:solidFill>
              </a:rPr>
              <a:t>Thalidomide (racemic)</a:t>
            </a:r>
            <a:endParaRPr lang="en-GB" sz="3200" dirty="0">
              <a:solidFill>
                <a:srgbClr val="FF0000"/>
              </a:solidFill>
            </a:endParaRPr>
          </a:p>
        </p:txBody>
      </p:sp>
      <p:sp>
        <p:nvSpPr>
          <p:cNvPr id="8" name="Tekstvak 7"/>
          <p:cNvSpPr txBox="1"/>
          <p:nvPr/>
        </p:nvSpPr>
        <p:spPr>
          <a:xfrm>
            <a:off x="688525" y="6275294"/>
            <a:ext cx="1402948" cy="369332"/>
          </a:xfrm>
          <a:prstGeom prst="rect">
            <a:avLst/>
          </a:prstGeom>
          <a:noFill/>
        </p:spPr>
        <p:txBody>
          <a:bodyPr wrap="none" rtlCol="0">
            <a:spAutoFit/>
          </a:bodyPr>
          <a:lstStyle/>
          <a:p>
            <a:r>
              <a:rPr lang="en-GB" dirty="0" smtClean="0">
                <a:solidFill>
                  <a:srgbClr val="FF0000"/>
                </a:solidFill>
              </a:rPr>
              <a:t>Birth Defects</a:t>
            </a:r>
            <a:endParaRPr lang="en-GB" dirty="0">
              <a:solidFill>
                <a:srgbClr val="FF0000"/>
              </a:solidFill>
            </a:endParaRPr>
          </a:p>
        </p:txBody>
      </p:sp>
      <p:sp>
        <p:nvSpPr>
          <p:cNvPr id="9" name="Tekstvak 8"/>
          <p:cNvSpPr txBox="1"/>
          <p:nvPr/>
        </p:nvSpPr>
        <p:spPr>
          <a:xfrm>
            <a:off x="7735931" y="5617882"/>
            <a:ext cx="1043876" cy="923330"/>
          </a:xfrm>
          <a:prstGeom prst="rect">
            <a:avLst/>
          </a:prstGeom>
          <a:noFill/>
        </p:spPr>
        <p:txBody>
          <a:bodyPr wrap="none" rtlCol="0">
            <a:spAutoFit/>
          </a:bodyPr>
          <a:lstStyle/>
          <a:p>
            <a:r>
              <a:rPr lang="en-GB" dirty="0" smtClean="0">
                <a:solidFill>
                  <a:srgbClr val="FF0000"/>
                </a:solidFill>
              </a:rPr>
              <a:t>Sedative</a:t>
            </a:r>
          </a:p>
          <a:p>
            <a:r>
              <a:rPr lang="en-GB" dirty="0" smtClean="0">
                <a:solidFill>
                  <a:srgbClr val="FF0000"/>
                </a:solidFill>
              </a:rPr>
              <a:t>Pregnant</a:t>
            </a:r>
          </a:p>
          <a:p>
            <a:r>
              <a:rPr lang="en-GB" dirty="0" smtClean="0">
                <a:solidFill>
                  <a:srgbClr val="FF0000"/>
                </a:solidFill>
              </a:rPr>
              <a:t>woman</a:t>
            </a:r>
            <a:endParaRPr lang="en-GB" dirty="0">
              <a:solidFill>
                <a:srgbClr val="FF0000"/>
              </a:solidFill>
            </a:endParaRPr>
          </a:p>
        </p:txBody>
      </p:sp>
    </p:spTree>
    <p:extLst>
      <p:ext uri="{BB962C8B-B14F-4D97-AF65-F5344CB8AC3E}">
        <p14:creationId xmlns:p14="http://schemas.microsoft.com/office/powerpoint/2010/main" val="282291029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m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695" y="306502"/>
            <a:ext cx="8375673" cy="6305201"/>
          </a:xfrm>
          <a:prstGeom prst="rect">
            <a:avLst/>
          </a:prstGeom>
        </p:spPr>
      </p:pic>
    </p:spTree>
    <p:extLst>
      <p:ext uri="{BB962C8B-B14F-4D97-AF65-F5344CB8AC3E}">
        <p14:creationId xmlns:p14="http://schemas.microsoft.com/office/powerpoint/2010/main" val="412476466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solidFill>
                  <a:srgbClr val="FF0000"/>
                </a:solidFill>
              </a:rPr>
              <a:t>Various Estimates of the Inversion Twinning Parameter x</a:t>
            </a:r>
            <a:endParaRPr lang="en-GB" dirty="0">
              <a:solidFill>
                <a:srgbClr val="FF0000"/>
              </a:solidFill>
            </a:endParaRPr>
          </a:p>
        </p:txBody>
      </p:sp>
      <p:sp>
        <p:nvSpPr>
          <p:cNvPr id="4" name="Tijdelijke aanduiding voor inhoud 3"/>
          <p:cNvSpPr>
            <a:spLocks noGrp="1"/>
          </p:cNvSpPr>
          <p:nvPr>
            <p:ph idx="1"/>
          </p:nvPr>
        </p:nvSpPr>
        <p:spPr/>
        <p:txBody>
          <a:bodyPr>
            <a:normAutofit lnSpcReduction="10000"/>
          </a:bodyPr>
          <a:lstStyle/>
          <a:p>
            <a:r>
              <a:rPr lang="en-GB" dirty="0" smtClean="0"/>
              <a:t>x: The classical least-squares Flack parameter</a:t>
            </a:r>
          </a:p>
          <a:p>
            <a:r>
              <a:rPr lang="en-GB" dirty="0"/>
              <a:t>x</a:t>
            </a:r>
            <a:r>
              <a:rPr lang="en-GB" dirty="0" smtClean="0"/>
              <a:t>’: The post-refinement classical Flack x</a:t>
            </a:r>
          </a:p>
          <a:p>
            <a:r>
              <a:rPr lang="en-GB" dirty="0"/>
              <a:t>y</a:t>
            </a:r>
            <a:r>
              <a:rPr lang="en-GB" dirty="0" smtClean="0"/>
              <a:t>: The post-refinement </a:t>
            </a:r>
            <a:r>
              <a:rPr lang="en-GB" dirty="0" err="1" smtClean="0"/>
              <a:t>Hooft</a:t>
            </a:r>
            <a:r>
              <a:rPr lang="en-GB" dirty="0" smtClean="0"/>
              <a:t> parameter</a:t>
            </a:r>
          </a:p>
          <a:p>
            <a:r>
              <a:rPr lang="en-GB" dirty="0" err="1" smtClean="0"/>
              <a:t>y,ν</a:t>
            </a:r>
            <a:r>
              <a:rPr lang="en-GB" dirty="0" smtClean="0"/>
              <a:t>: The student-t based </a:t>
            </a:r>
            <a:r>
              <a:rPr lang="en-GB" dirty="0" err="1" smtClean="0"/>
              <a:t>Hooft</a:t>
            </a:r>
            <a:r>
              <a:rPr lang="en-GB" dirty="0" smtClean="0"/>
              <a:t> parameters</a:t>
            </a:r>
          </a:p>
          <a:p>
            <a:r>
              <a:rPr lang="en-GB" dirty="0"/>
              <a:t>z</a:t>
            </a:r>
            <a:r>
              <a:rPr lang="en-GB" dirty="0" smtClean="0"/>
              <a:t>: The post-refinement Parsons parameter </a:t>
            </a:r>
          </a:p>
          <a:p>
            <a:r>
              <a:rPr lang="en-GB" dirty="0" smtClean="0"/>
              <a:t>Min(</a:t>
            </a:r>
            <a:r>
              <a:rPr lang="en-GB" dirty="0" err="1" smtClean="0"/>
              <a:t>x’,z</a:t>
            </a:r>
            <a:r>
              <a:rPr lang="en-GB" dirty="0" smtClean="0"/>
              <a:t>): post-refinement Flack x in SHELXL</a:t>
            </a:r>
          </a:p>
          <a:p>
            <a:endParaRPr lang="en-GB" dirty="0" smtClean="0"/>
          </a:p>
          <a:p>
            <a:r>
              <a:rPr lang="en-GB" dirty="0" smtClean="0"/>
              <a:t>Confusion ? About what is reported in the CIF</a:t>
            </a:r>
            <a:endParaRPr lang="en-GB" dirty="0"/>
          </a:p>
        </p:txBody>
      </p:sp>
    </p:spTree>
    <p:extLst>
      <p:ext uri="{BB962C8B-B14F-4D97-AF65-F5344CB8AC3E}">
        <p14:creationId xmlns:p14="http://schemas.microsoft.com/office/powerpoint/2010/main" val="362601306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FF0000"/>
                </a:solidFill>
              </a:rPr>
              <a:t>Tests</a:t>
            </a:r>
            <a:endParaRPr lang="en-GB" dirty="0">
              <a:solidFill>
                <a:srgbClr val="FF0000"/>
              </a:solidFill>
            </a:endParaRPr>
          </a:p>
        </p:txBody>
      </p:sp>
      <p:sp>
        <p:nvSpPr>
          <p:cNvPr id="3" name="Tijdelijke aanduiding voor inhoud 2"/>
          <p:cNvSpPr>
            <a:spLocks noGrp="1"/>
          </p:cNvSpPr>
          <p:nvPr>
            <p:ph idx="1"/>
          </p:nvPr>
        </p:nvSpPr>
        <p:spPr/>
        <p:txBody>
          <a:bodyPr/>
          <a:lstStyle/>
          <a:p>
            <a:pPr marL="0" indent="0">
              <a:buNone/>
            </a:pPr>
            <a:r>
              <a:rPr lang="en-GB" dirty="0" smtClean="0">
                <a:solidFill>
                  <a:srgbClr val="000000"/>
                </a:solidFill>
              </a:rPr>
              <a:t>- Parsons</a:t>
            </a:r>
            <a:r>
              <a:rPr lang="en-GB" dirty="0">
                <a:solidFill>
                  <a:srgbClr val="000000"/>
                </a:solidFill>
              </a:rPr>
              <a:t>, Flack &amp; Wagner, </a:t>
            </a:r>
            <a:r>
              <a:rPr lang="en-GB" dirty="0" err="1">
                <a:solidFill>
                  <a:srgbClr val="000000"/>
                </a:solidFill>
              </a:rPr>
              <a:t>Acta</a:t>
            </a:r>
            <a:r>
              <a:rPr lang="en-GB" dirty="0">
                <a:solidFill>
                  <a:srgbClr val="000000"/>
                </a:solidFill>
              </a:rPr>
              <a:t> </a:t>
            </a:r>
            <a:r>
              <a:rPr lang="en-GB" dirty="0" err="1">
                <a:solidFill>
                  <a:srgbClr val="000000"/>
                </a:solidFill>
              </a:rPr>
              <a:t>Cryst</a:t>
            </a:r>
            <a:r>
              <a:rPr lang="en-GB" dirty="0">
                <a:solidFill>
                  <a:srgbClr val="000000"/>
                </a:solidFill>
              </a:rPr>
              <a:t>. (2013), B69, 249-</a:t>
            </a:r>
            <a:r>
              <a:rPr lang="en-GB" dirty="0" smtClean="0">
                <a:solidFill>
                  <a:srgbClr val="000000"/>
                </a:solidFill>
              </a:rPr>
              <a:t>259 carried out tests with a large number of low </a:t>
            </a:r>
            <a:r>
              <a:rPr lang="en-GB" dirty="0" err="1" smtClean="0">
                <a:solidFill>
                  <a:srgbClr val="000000"/>
                </a:solidFill>
              </a:rPr>
              <a:t>friedif</a:t>
            </a:r>
            <a:r>
              <a:rPr lang="en-GB" dirty="0" smtClean="0">
                <a:solidFill>
                  <a:srgbClr val="000000"/>
                </a:solidFill>
              </a:rPr>
              <a:t> values structures with known absolute structure.</a:t>
            </a:r>
          </a:p>
          <a:p>
            <a:pPr marL="0" indent="0">
              <a:buNone/>
            </a:pPr>
            <a:r>
              <a:rPr lang="en-GB" dirty="0" smtClean="0"/>
              <a:t>- The found the Quotient and </a:t>
            </a:r>
            <a:r>
              <a:rPr lang="en-GB" dirty="0" err="1" smtClean="0"/>
              <a:t>Hooft</a:t>
            </a:r>
            <a:r>
              <a:rPr lang="en-GB" dirty="0" smtClean="0"/>
              <a:t> methods largely consistent</a:t>
            </a:r>
            <a:endParaRPr lang="en-GB" dirty="0"/>
          </a:p>
        </p:txBody>
      </p:sp>
    </p:spTree>
    <p:extLst>
      <p:ext uri="{BB962C8B-B14F-4D97-AF65-F5344CB8AC3E}">
        <p14:creationId xmlns:p14="http://schemas.microsoft.com/office/powerpoint/2010/main" val="286216431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249362"/>
          </a:xfrm>
        </p:spPr>
        <p:txBody>
          <a:bodyPr>
            <a:normAutofit fontScale="90000"/>
          </a:bodyPr>
          <a:lstStyle/>
          <a:p>
            <a:r>
              <a:rPr lang="en-GB" dirty="0" smtClean="0">
                <a:solidFill>
                  <a:srgbClr val="FF0000"/>
                </a:solidFill>
              </a:rPr>
              <a:t>Tests by Parsons, Flack &amp; Wagner, </a:t>
            </a:r>
            <a:r>
              <a:rPr lang="en-GB" dirty="0" err="1" smtClean="0">
                <a:solidFill>
                  <a:srgbClr val="FF0000"/>
                </a:solidFill>
              </a:rPr>
              <a:t>Acta</a:t>
            </a:r>
            <a:r>
              <a:rPr lang="en-GB" dirty="0" smtClean="0">
                <a:solidFill>
                  <a:srgbClr val="FF0000"/>
                </a:solidFill>
              </a:rPr>
              <a:t> </a:t>
            </a:r>
            <a:r>
              <a:rPr lang="en-GB" dirty="0" err="1" smtClean="0">
                <a:solidFill>
                  <a:srgbClr val="FF0000"/>
                </a:solidFill>
              </a:rPr>
              <a:t>Cryst</a:t>
            </a:r>
            <a:r>
              <a:rPr lang="en-GB" dirty="0" smtClean="0">
                <a:solidFill>
                  <a:srgbClr val="FF0000"/>
                </a:solidFill>
              </a:rPr>
              <a:t>. (2013), B69, 249-259</a:t>
            </a:r>
            <a:endParaRPr lang="en-GB" dirty="0">
              <a:solidFill>
                <a:srgbClr val="FF0000"/>
              </a:solidFill>
            </a:endParaRPr>
          </a:p>
        </p:txBody>
      </p:sp>
      <p:pic>
        <p:nvPicPr>
          <p:cNvPr id="3" name="Afbeelding 2" descr="pf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69143"/>
            <a:ext cx="8487229" cy="4952999"/>
          </a:xfrm>
          <a:prstGeom prst="rect">
            <a:avLst/>
          </a:prstGeom>
        </p:spPr>
      </p:pic>
    </p:spTree>
    <p:extLst>
      <p:ext uri="{BB962C8B-B14F-4D97-AF65-F5344CB8AC3E}">
        <p14:creationId xmlns:p14="http://schemas.microsoft.com/office/powerpoint/2010/main" val="302666871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FF0000"/>
                </a:solidFill>
              </a:rPr>
              <a:t>Concluding Remarks on ‘Flack x’</a:t>
            </a:r>
            <a:endParaRPr lang="en-GB" dirty="0">
              <a:solidFill>
                <a:srgbClr val="FF0000"/>
              </a:solidFill>
            </a:endParaRPr>
          </a:p>
        </p:txBody>
      </p:sp>
      <p:sp>
        <p:nvSpPr>
          <p:cNvPr id="3" name="Tijdelijke aanduiding voor inhoud 2"/>
          <p:cNvSpPr>
            <a:spLocks noGrp="1"/>
          </p:cNvSpPr>
          <p:nvPr>
            <p:ph idx="1"/>
          </p:nvPr>
        </p:nvSpPr>
        <p:spPr/>
        <p:txBody>
          <a:bodyPr/>
          <a:lstStyle/>
          <a:p>
            <a:r>
              <a:rPr lang="en-GB" dirty="0" smtClean="0"/>
              <a:t>Use </a:t>
            </a:r>
            <a:r>
              <a:rPr lang="en-GB" dirty="0" err="1" smtClean="0"/>
              <a:t>CuKa</a:t>
            </a:r>
            <a:r>
              <a:rPr lang="en-GB" dirty="0" smtClean="0"/>
              <a:t> radiation for low </a:t>
            </a:r>
            <a:r>
              <a:rPr lang="en-GB" dirty="0" err="1" smtClean="0"/>
              <a:t>Friedif</a:t>
            </a:r>
            <a:r>
              <a:rPr lang="en-GB" dirty="0" smtClean="0"/>
              <a:t> structures</a:t>
            </a:r>
          </a:p>
          <a:p>
            <a:r>
              <a:rPr lang="en-GB" dirty="0" smtClean="0"/>
              <a:t>Collect high redundancy data</a:t>
            </a:r>
          </a:p>
          <a:p>
            <a:r>
              <a:rPr lang="en-GB" dirty="0" smtClean="0"/>
              <a:t>Collect complete set of </a:t>
            </a:r>
            <a:r>
              <a:rPr lang="en-GB" dirty="0" err="1" smtClean="0"/>
              <a:t>Bijvoet</a:t>
            </a:r>
            <a:r>
              <a:rPr lang="en-GB" dirty="0" smtClean="0"/>
              <a:t> pairs</a:t>
            </a:r>
          </a:p>
          <a:p>
            <a:r>
              <a:rPr lang="en-GB" dirty="0" smtClean="0"/>
              <a:t>Use the </a:t>
            </a:r>
            <a:r>
              <a:rPr lang="en-GB" dirty="0" err="1" smtClean="0"/>
              <a:t>centrosymmetric</a:t>
            </a:r>
            <a:r>
              <a:rPr lang="en-GB" dirty="0" smtClean="0"/>
              <a:t> Laue group for </a:t>
            </a:r>
            <a:r>
              <a:rPr lang="en-GB" dirty="0" err="1" smtClean="0"/>
              <a:t>multiscan</a:t>
            </a:r>
            <a:r>
              <a:rPr lang="en-GB" dirty="0" smtClean="0"/>
              <a:t> absorption correction (e.g. SADABS)</a:t>
            </a:r>
          </a:p>
          <a:p>
            <a:r>
              <a:rPr lang="en-GB" dirty="0" smtClean="0"/>
              <a:t>Try to </a:t>
            </a:r>
            <a:r>
              <a:rPr lang="en-GB" dirty="0" err="1" smtClean="0"/>
              <a:t>idenfify</a:t>
            </a:r>
            <a:r>
              <a:rPr lang="en-GB" dirty="0" smtClean="0"/>
              <a:t> and eliminate outliers</a:t>
            </a:r>
          </a:p>
          <a:p>
            <a:r>
              <a:rPr lang="en-GB" dirty="0" smtClean="0"/>
              <a:t>Rely on more than one ‘Flack x’ estimate</a:t>
            </a:r>
            <a:r>
              <a:rPr lang="en-GB" dirty="0"/>
              <a:t>.</a:t>
            </a:r>
            <a:endParaRPr lang="en-GB" dirty="0" smtClean="0"/>
          </a:p>
        </p:txBody>
      </p:sp>
    </p:spTree>
    <p:extLst>
      <p:ext uri="{BB962C8B-B14F-4D97-AF65-F5344CB8AC3E}">
        <p14:creationId xmlns:p14="http://schemas.microsoft.com/office/powerpoint/2010/main" val="167873287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FF0000"/>
                </a:solidFill>
              </a:rPr>
              <a:t>Concluding Remarks</a:t>
            </a:r>
            <a:endParaRPr lang="en-GB" dirty="0">
              <a:solidFill>
                <a:srgbClr val="FF0000"/>
              </a:solidFill>
            </a:endParaRPr>
          </a:p>
        </p:txBody>
      </p:sp>
      <p:sp>
        <p:nvSpPr>
          <p:cNvPr id="3" name="Tijdelijke aanduiding voor inhoud 2"/>
          <p:cNvSpPr>
            <a:spLocks noGrp="1"/>
          </p:cNvSpPr>
          <p:nvPr>
            <p:ph idx="1"/>
          </p:nvPr>
        </p:nvSpPr>
        <p:spPr/>
        <p:txBody>
          <a:bodyPr>
            <a:normAutofit fontScale="92500"/>
          </a:bodyPr>
          <a:lstStyle/>
          <a:p>
            <a:pPr marL="0" indent="0">
              <a:buNone/>
            </a:pPr>
            <a:r>
              <a:rPr lang="en-GB" dirty="0" smtClean="0"/>
              <a:t>- Post-refinement Quotient and </a:t>
            </a:r>
            <a:r>
              <a:rPr lang="en-GB" dirty="0" err="1" smtClean="0"/>
              <a:t>Hooft</a:t>
            </a:r>
            <a:r>
              <a:rPr lang="en-GB" dirty="0" smtClean="0"/>
              <a:t> et al. methods give significantly more precise Flack x values than the classical method. </a:t>
            </a:r>
          </a:p>
          <a:p>
            <a:pPr marL="0" indent="0">
              <a:buNone/>
            </a:pPr>
            <a:r>
              <a:rPr lang="en-GB" dirty="0" smtClean="0"/>
              <a:t>- Initially, there were reservations concerning not accounted for correlations of x with the other model parameters.</a:t>
            </a:r>
            <a:endParaRPr lang="en-GB" dirty="0"/>
          </a:p>
          <a:p>
            <a:pPr marL="0" indent="0">
              <a:buNone/>
            </a:pPr>
            <a:r>
              <a:rPr lang="en-GB" dirty="0" smtClean="0"/>
              <a:t>- Leverage Analysis learned that the above concerns do no longer exist.</a:t>
            </a:r>
          </a:p>
          <a:p>
            <a:pPr marL="0" indent="0">
              <a:buNone/>
            </a:pPr>
            <a:r>
              <a:rPr lang="en-GB" dirty="0" smtClean="0"/>
              <a:t>- The post-refinement </a:t>
            </a:r>
            <a:r>
              <a:rPr lang="en-GB" dirty="0" err="1" smtClean="0"/>
              <a:t>s.u.’s</a:t>
            </a:r>
            <a:r>
              <a:rPr lang="en-GB" dirty="0" smtClean="0"/>
              <a:t> are thus more realistic.</a:t>
            </a:r>
            <a:endParaRPr lang="en-GB" dirty="0"/>
          </a:p>
        </p:txBody>
      </p:sp>
    </p:spTree>
    <p:extLst>
      <p:ext uri="{BB962C8B-B14F-4D97-AF65-F5344CB8AC3E}">
        <p14:creationId xmlns:p14="http://schemas.microsoft.com/office/powerpoint/2010/main" val="23712716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FF0000"/>
                </a:solidFill>
              </a:rPr>
              <a:t>For more Detailed Analyses</a:t>
            </a:r>
            <a:endParaRPr lang="en-GB" dirty="0">
              <a:solidFill>
                <a:srgbClr val="FF0000"/>
              </a:solidFill>
            </a:endParaRPr>
          </a:p>
        </p:txBody>
      </p:sp>
      <p:sp>
        <p:nvSpPr>
          <p:cNvPr id="3" name="Tijdelijke aanduiding voor inhoud 2"/>
          <p:cNvSpPr>
            <a:spLocks noGrp="1"/>
          </p:cNvSpPr>
          <p:nvPr>
            <p:ph idx="1"/>
          </p:nvPr>
        </p:nvSpPr>
        <p:spPr/>
        <p:txBody>
          <a:bodyPr/>
          <a:lstStyle/>
          <a:p>
            <a:r>
              <a:rPr lang="en-GB" dirty="0" err="1" smtClean="0"/>
              <a:t>Watkin</a:t>
            </a:r>
            <a:r>
              <a:rPr lang="en-GB" dirty="0" smtClean="0"/>
              <a:t> &amp; Cooper (2016). </a:t>
            </a:r>
            <a:r>
              <a:rPr lang="en-GB" dirty="0" err="1" smtClean="0"/>
              <a:t>Acta</a:t>
            </a:r>
            <a:r>
              <a:rPr lang="en-GB" dirty="0" smtClean="0"/>
              <a:t> </a:t>
            </a:r>
            <a:r>
              <a:rPr lang="en-GB" dirty="0" err="1" smtClean="0"/>
              <a:t>Cryst</a:t>
            </a:r>
            <a:r>
              <a:rPr lang="en-GB" dirty="0" smtClean="0"/>
              <a:t>.  B72, 661-683.</a:t>
            </a:r>
          </a:p>
          <a:p>
            <a:r>
              <a:rPr lang="en-GB" dirty="0" smtClean="0"/>
              <a:t>Cooper, </a:t>
            </a:r>
            <a:r>
              <a:rPr lang="en-GB" dirty="0" err="1" smtClean="0"/>
              <a:t>Watkin</a:t>
            </a:r>
            <a:r>
              <a:rPr lang="en-GB" dirty="0" smtClean="0"/>
              <a:t> &amp; Flack (2016). </a:t>
            </a:r>
            <a:r>
              <a:rPr lang="en-GB" dirty="0" err="1" smtClean="0"/>
              <a:t>Acta</a:t>
            </a:r>
            <a:r>
              <a:rPr lang="en-GB" dirty="0" smtClean="0"/>
              <a:t> </a:t>
            </a:r>
            <a:r>
              <a:rPr lang="en-GB" dirty="0" err="1" smtClean="0"/>
              <a:t>Cryst</a:t>
            </a:r>
            <a:r>
              <a:rPr lang="en-GB" dirty="0" smtClean="0"/>
              <a:t>. C72, 261-267.</a:t>
            </a:r>
          </a:p>
          <a:p>
            <a:r>
              <a:rPr lang="en-GB" dirty="0" smtClean="0"/>
              <a:t>Copies of this talk at </a:t>
            </a:r>
            <a:r>
              <a:rPr lang="en-GB" dirty="0" err="1" smtClean="0">
                <a:solidFill>
                  <a:srgbClr val="FF0000"/>
                </a:solidFill>
              </a:rPr>
              <a:t>www.platonsoft.nl</a:t>
            </a:r>
            <a:endParaRPr lang="en-GB" dirty="0" smtClean="0">
              <a:solidFill>
                <a:srgbClr val="FF0000"/>
              </a:solidFill>
            </a:endParaRPr>
          </a:p>
          <a:p>
            <a:pPr marL="0" indent="0">
              <a:buNone/>
            </a:pPr>
            <a:endParaRPr lang="en-GB" dirty="0"/>
          </a:p>
        </p:txBody>
      </p:sp>
    </p:spTree>
    <p:extLst>
      <p:ext uri="{BB962C8B-B14F-4D97-AF65-F5344CB8AC3E}">
        <p14:creationId xmlns:p14="http://schemas.microsoft.com/office/powerpoint/2010/main" val="28390178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h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444" y="1538928"/>
            <a:ext cx="4201049" cy="4928233"/>
          </a:xfrm>
          <a:prstGeom prst="rect">
            <a:avLst/>
          </a:prstGeom>
        </p:spPr>
      </p:pic>
      <p:sp>
        <p:nvSpPr>
          <p:cNvPr id="4" name="Tekstvak 3"/>
          <p:cNvSpPr txBox="1"/>
          <p:nvPr/>
        </p:nvSpPr>
        <p:spPr>
          <a:xfrm>
            <a:off x="3779239" y="488549"/>
            <a:ext cx="2218581" cy="584776"/>
          </a:xfrm>
          <a:prstGeom prst="rect">
            <a:avLst/>
          </a:prstGeom>
          <a:noFill/>
        </p:spPr>
        <p:txBody>
          <a:bodyPr wrap="square" rtlCol="0">
            <a:spAutoFit/>
          </a:bodyPr>
          <a:lstStyle/>
          <a:p>
            <a:r>
              <a:rPr lang="en-GB" sz="3200" dirty="0" smtClean="0"/>
              <a:t>Thanks!</a:t>
            </a:r>
            <a:endParaRPr lang="en-GB" sz="3200" dirty="0"/>
          </a:p>
        </p:txBody>
      </p:sp>
    </p:spTree>
    <p:extLst>
      <p:ext uri="{BB962C8B-B14F-4D97-AF65-F5344CB8AC3E}">
        <p14:creationId xmlns:p14="http://schemas.microsoft.com/office/powerpoint/2010/main" val="39518997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48673" y="171171"/>
            <a:ext cx="7772400" cy="1220667"/>
          </a:xfrm>
        </p:spPr>
        <p:txBody>
          <a:bodyPr>
            <a:normAutofit/>
          </a:bodyPr>
          <a:lstStyle/>
          <a:p>
            <a:r>
              <a:rPr lang="en-GB" sz="3200" dirty="0" smtClean="0">
                <a:solidFill>
                  <a:srgbClr val="FF0000"/>
                </a:solidFill>
              </a:rPr>
              <a:t>Howards Demonstration of the relation between inversion an mirror</a:t>
            </a:r>
            <a:endParaRPr lang="en-GB" sz="3200" dirty="0">
              <a:solidFill>
                <a:srgbClr val="FF0000"/>
              </a:solidFill>
            </a:endParaRPr>
          </a:p>
        </p:txBody>
      </p:sp>
      <p:pic>
        <p:nvPicPr>
          <p:cNvPr id="4" name="Afbeelding 3" descr="FlackMe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964" y="1620018"/>
            <a:ext cx="5015668" cy="4595512"/>
          </a:xfrm>
          <a:prstGeom prst="rect">
            <a:avLst/>
          </a:prstGeom>
        </p:spPr>
      </p:pic>
      <p:sp>
        <p:nvSpPr>
          <p:cNvPr id="8" name="Tekstvak 7"/>
          <p:cNvSpPr txBox="1"/>
          <p:nvPr/>
        </p:nvSpPr>
        <p:spPr>
          <a:xfrm>
            <a:off x="522941" y="3406588"/>
            <a:ext cx="1384964" cy="1200328"/>
          </a:xfrm>
          <a:prstGeom prst="rect">
            <a:avLst/>
          </a:prstGeom>
          <a:noFill/>
        </p:spPr>
        <p:txBody>
          <a:bodyPr wrap="none" rtlCol="0">
            <a:spAutoFit/>
          </a:bodyPr>
          <a:lstStyle/>
          <a:p>
            <a:r>
              <a:rPr lang="en-GB" sz="2400" dirty="0" smtClean="0"/>
              <a:t>Bear with</a:t>
            </a:r>
          </a:p>
          <a:p>
            <a:r>
              <a:rPr lang="en-GB" sz="2400" dirty="0" smtClean="0"/>
              <a:t>Left eye </a:t>
            </a:r>
          </a:p>
          <a:p>
            <a:r>
              <a:rPr lang="en-GB" sz="2400" dirty="0" smtClean="0"/>
              <a:t>blinded</a:t>
            </a:r>
            <a:endParaRPr lang="en-GB" sz="2400" dirty="0"/>
          </a:p>
        </p:txBody>
      </p:sp>
      <p:sp>
        <p:nvSpPr>
          <p:cNvPr id="9" name="Tekstvak 8"/>
          <p:cNvSpPr txBox="1"/>
          <p:nvPr/>
        </p:nvSpPr>
        <p:spPr>
          <a:xfrm>
            <a:off x="7545294" y="3406588"/>
            <a:ext cx="1464235" cy="1200328"/>
          </a:xfrm>
          <a:prstGeom prst="rect">
            <a:avLst/>
          </a:prstGeom>
          <a:noFill/>
        </p:spPr>
        <p:txBody>
          <a:bodyPr wrap="square" rtlCol="0">
            <a:spAutoFit/>
          </a:bodyPr>
          <a:lstStyle/>
          <a:p>
            <a:r>
              <a:rPr lang="en-GB" sz="2400" dirty="0" smtClean="0"/>
              <a:t>Bear with right eye blinded</a:t>
            </a:r>
          </a:p>
        </p:txBody>
      </p:sp>
    </p:spTree>
    <p:extLst>
      <p:ext uri="{BB962C8B-B14F-4D97-AF65-F5344CB8AC3E}">
        <p14:creationId xmlns:p14="http://schemas.microsoft.com/office/powerpoint/2010/main" val="4694373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FF0000"/>
                </a:solidFill>
              </a:rPr>
              <a:t>Absolute Configuration of Crystals</a:t>
            </a:r>
            <a:endParaRPr lang="en-GB" dirty="0">
              <a:solidFill>
                <a:srgbClr val="FF0000"/>
              </a:solidFill>
            </a:endParaRPr>
          </a:p>
        </p:txBody>
      </p:sp>
      <p:sp>
        <p:nvSpPr>
          <p:cNvPr id="3" name="Tijdelijke aanduiding voor inhoud 2"/>
          <p:cNvSpPr>
            <a:spLocks noGrp="1"/>
          </p:cNvSpPr>
          <p:nvPr>
            <p:ph idx="1"/>
          </p:nvPr>
        </p:nvSpPr>
        <p:spPr/>
        <p:txBody>
          <a:bodyPr>
            <a:normAutofit lnSpcReduction="10000"/>
          </a:bodyPr>
          <a:lstStyle/>
          <a:p>
            <a:r>
              <a:rPr lang="en-GB" dirty="0" smtClean="0"/>
              <a:t>Crystals (and crystal structures) can have different absolute configurations</a:t>
            </a:r>
          </a:p>
          <a:p>
            <a:r>
              <a:rPr lang="en-GB" dirty="0" smtClean="0"/>
              <a:t>On inversion, the space group may remain the same (e.g. P2</a:t>
            </a:r>
            <a:r>
              <a:rPr lang="en-GB" baseline="-25000" dirty="0" smtClean="0"/>
              <a:t>1</a:t>
            </a:r>
            <a:r>
              <a:rPr lang="en-GB" dirty="0" smtClean="0"/>
              <a:t>2</a:t>
            </a:r>
            <a:r>
              <a:rPr lang="en-GB" baseline="-25000" dirty="0" smtClean="0"/>
              <a:t>1</a:t>
            </a:r>
            <a:r>
              <a:rPr lang="en-GB" dirty="0" smtClean="0"/>
              <a:t>2</a:t>
            </a:r>
            <a:r>
              <a:rPr lang="en-GB" baseline="-25000" dirty="0" smtClean="0"/>
              <a:t>1</a:t>
            </a:r>
            <a:r>
              <a:rPr lang="en-GB" dirty="0" smtClean="0"/>
              <a:t>) or change (e.g. P3</a:t>
            </a:r>
            <a:r>
              <a:rPr lang="en-GB" baseline="-25000" dirty="0" smtClean="0"/>
              <a:t>1</a:t>
            </a:r>
            <a:r>
              <a:rPr lang="en-GB" dirty="0" smtClean="0"/>
              <a:t> into P3</a:t>
            </a:r>
            <a:r>
              <a:rPr lang="en-GB" baseline="-25000" dirty="0" smtClean="0"/>
              <a:t>2</a:t>
            </a:r>
            <a:r>
              <a:rPr lang="en-GB" dirty="0" smtClean="0"/>
              <a:t>)</a:t>
            </a:r>
          </a:p>
          <a:p>
            <a:r>
              <a:rPr lang="en-GB" dirty="0" smtClean="0"/>
              <a:t>For 7 space groups, such as Fdd2, the space group (i.e. the symmetry operations) remains the same on inversion but an origin shift needs to be applied. </a:t>
            </a:r>
            <a:endParaRPr lang="en-GB" dirty="0"/>
          </a:p>
        </p:txBody>
      </p:sp>
    </p:spTree>
    <p:extLst>
      <p:ext uri="{BB962C8B-B14F-4D97-AF65-F5344CB8AC3E}">
        <p14:creationId xmlns:p14="http://schemas.microsoft.com/office/powerpoint/2010/main" val="24430468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solidFill>
                  <a:srgbClr val="FF0000"/>
                </a:solidFill>
              </a:rPr>
              <a:t>Space Groups Requiring a Move Instruction on Inversion</a:t>
            </a:r>
            <a:endParaRPr lang="en-GB" dirty="0">
              <a:solidFill>
                <a:srgbClr val="FF0000"/>
              </a:solidFill>
            </a:endParaRPr>
          </a:p>
        </p:txBody>
      </p:sp>
      <p:pic>
        <p:nvPicPr>
          <p:cNvPr id="3" name="Afbeelding 2" descr="ton04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675" y="3035299"/>
            <a:ext cx="7620767" cy="2302023"/>
          </a:xfrm>
          <a:prstGeom prst="rect">
            <a:avLst/>
          </a:prstGeom>
        </p:spPr>
      </p:pic>
      <p:sp>
        <p:nvSpPr>
          <p:cNvPr id="4" name="Tekstvak 3"/>
          <p:cNvSpPr txBox="1"/>
          <p:nvPr/>
        </p:nvSpPr>
        <p:spPr>
          <a:xfrm>
            <a:off x="1854699" y="2105655"/>
            <a:ext cx="4687100" cy="523220"/>
          </a:xfrm>
          <a:prstGeom prst="rect">
            <a:avLst/>
          </a:prstGeom>
          <a:noFill/>
        </p:spPr>
        <p:txBody>
          <a:bodyPr wrap="none" rtlCol="0">
            <a:spAutoFit/>
          </a:bodyPr>
          <a:lstStyle/>
          <a:p>
            <a:r>
              <a:rPr lang="en-GB" sz="2800" dirty="0" smtClean="0"/>
              <a:t>Associated SHELXL instructions</a:t>
            </a:r>
            <a:endParaRPr lang="en-GB" sz="2800" dirty="0"/>
          </a:p>
        </p:txBody>
      </p:sp>
    </p:spTree>
    <p:extLst>
      <p:ext uri="{BB962C8B-B14F-4D97-AF65-F5344CB8AC3E}">
        <p14:creationId xmlns:p14="http://schemas.microsoft.com/office/powerpoint/2010/main" val="8907841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FF0000"/>
                </a:solidFill>
              </a:rPr>
              <a:t>Fischer Convention</a:t>
            </a:r>
            <a:endParaRPr lang="en-GB" dirty="0">
              <a:solidFill>
                <a:srgbClr val="FF0000"/>
              </a:solidFill>
            </a:endParaRPr>
          </a:p>
        </p:txBody>
      </p:sp>
      <p:sp>
        <p:nvSpPr>
          <p:cNvPr id="3" name="Tijdelijke aanduiding voor inhoud 2"/>
          <p:cNvSpPr>
            <a:spLocks noGrp="1"/>
          </p:cNvSpPr>
          <p:nvPr>
            <p:ph idx="1"/>
          </p:nvPr>
        </p:nvSpPr>
        <p:spPr/>
        <p:txBody>
          <a:bodyPr/>
          <a:lstStyle/>
          <a:p>
            <a:r>
              <a:rPr lang="en-GB" dirty="0" smtClean="0"/>
              <a:t>Emil Fischer arbitrarily assigned the absolute configuration to L-glyceraldehyde as shown below</a:t>
            </a:r>
            <a:endParaRPr lang="en-GB" dirty="0"/>
          </a:p>
        </p:txBody>
      </p:sp>
      <p:pic>
        <p:nvPicPr>
          <p:cNvPr id="4" name="Afbeelding 3" descr="a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636" y="3107765"/>
            <a:ext cx="4000500" cy="3289300"/>
          </a:xfrm>
          <a:prstGeom prst="rect">
            <a:avLst/>
          </a:prstGeom>
        </p:spPr>
      </p:pic>
      <p:sp>
        <p:nvSpPr>
          <p:cNvPr id="5" name="Tekstvak 4"/>
          <p:cNvSpPr txBox="1"/>
          <p:nvPr/>
        </p:nvSpPr>
        <p:spPr>
          <a:xfrm>
            <a:off x="5109883" y="3600824"/>
            <a:ext cx="3547036" cy="2554545"/>
          </a:xfrm>
          <a:prstGeom prst="rect">
            <a:avLst/>
          </a:prstGeom>
          <a:noFill/>
        </p:spPr>
        <p:txBody>
          <a:bodyPr wrap="square" rtlCol="0">
            <a:spAutoFit/>
          </a:bodyPr>
          <a:lstStyle/>
          <a:p>
            <a:r>
              <a:rPr lang="en-GB" sz="3200" dirty="0" smtClean="0">
                <a:solidFill>
                  <a:srgbClr val="FF0000"/>
                </a:solidFill>
              </a:rPr>
              <a:t>All other absolute</a:t>
            </a:r>
          </a:p>
          <a:p>
            <a:r>
              <a:rPr lang="en-GB" sz="3200" dirty="0">
                <a:solidFill>
                  <a:srgbClr val="FF0000"/>
                </a:solidFill>
              </a:rPr>
              <a:t>c</a:t>
            </a:r>
            <a:r>
              <a:rPr lang="en-GB" sz="3200" dirty="0" smtClean="0">
                <a:solidFill>
                  <a:srgbClr val="FF0000"/>
                </a:solidFill>
              </a:rPr>
              <a:t>onfigurations were</a:t>
            </a:r>
          </a:p>
          <a:p>
            <a:r>
              <a:rPr lang="en-GB" sz="3200" dirty="0">
                <a:solidFill>
                  <a:srgbClr val="FF0000"/>
                </a:solidFill>
              </a:rPr>
              <a:t>d</a:t>
            </a:r>
            <a:r>
              <a:rPr lang="en-GB" sz="3200" dirty="0" smtClean="0">
                <a:solidFill>
                  <a:srgbClr val="FF0000"/>
                </a:solidFill>
              </a:rPr>
              <a:t>erived relative to</a:t>
            </a:r>
          </a:p>
          <a:p>
            <a:r>
              <a:rPr lang="en-GB" sz="3200" dirty="0">
                <a:solidFill>
                  <a:srgbClr val="FF0000"/>
                </a:solidFill>
              </a:rPr>
              <a:t>t</a:t>
            </a:r>
            <a:r>
              <a:rPr lang="en-GB" sz="3200" dirty="0" smtClean="0">
                <a:solidFill>
                  <a:srgbClr val="FF0000"/>
                </a:solidFill>
              </a:rPr>
              <a:t>his one. </a:t>
            </a:r>
          </a:p>
          <a:p>
            <a:r>
              <a:rPr lang="en-GB" sz="3200" dirty="0" smtClean="0">
                <a:solidFill>
                  <a:srgbClr val="FF0000"/>
                </a:solidFill>
              </a:rPr>
              <a:t>e.g. Tartaric acid</a:t>
            </a:r>
            <a:endParaRPr lang="en-GB" sz="3200" dirty="0">
              <a:solidFill>
                <a:srgbClr val="FF0000"/>
              </a:solidFill>
            </a:endParaRPr>
          </a:p>
        </p:txBody>
      </p:sp>
    </p:spTree>
    <p:extLst>
      <p:ext uri="{BB962C8B-B14F-4D97-AF65-F5344CB8AC3E}">
        <p14:creationId xmlns:p14="http://schemas.microsoft.com/office/powerpoint/2010/main" val="2322457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2409</TotalTime>
  <Words>2607</Words>
  <Application>Microsoft Macintosh PowerPoint</Application>
  <PresentationFormat>Diavoorstelling (4:3)</PresentationFormat>
  <Paragraphs>258</Paragraphs>
  <Slides>57</Slides>
  <Notes>4</Notes>
  <HiddenSlides>0</HiddenSlides>
  <MMClips>0</MMClips>
  <ScaleCrop>false</ScaleCrop>
  <HeadingPairs>
    <vt:vector size="4" baseType="variant">
      <vt:variant>
        <vt:lpstr>Thema</vt:lpstr>
      </vt:variant>
      <vt:variant>
        <vt:i4>1</vt:i4>
      </vt:variant>
      <vt:variant>
        <vt:lpstr>Diatitels</vt:lpstr>
      </vt:variant>
      <vt:variant>
        <vt:i4>57</vt:i4>
      </vt:variant>
    </vt:vector>
  </HeadingPairs>
  <TitlesOfParts>
    <vt:vector size="58" baseType="lpstr">
      <vt:lpstr>Office-thema</vt:lpstr>
      <vt:lpstr>Absolute Structure</vt:lpstr>
      <vt:lpstr>Absolute Structure</vt:lpstr>
      <vt:lpstr>What is determined on Inversion</vt:lpstr>
      <vt:lpstr>Absolute Configuration of molecules</vt:lpstr>
      <vt:lpstr>PowerPoint-presentatie</vt:lpstr>
      <vt:lpstr>Howards Demonstration of the relation between inversion an mirror</vt:lpstr>
      <vt:lpstr>Absolute Configuration of Crystals</vt:lpstr>
      <vt:lpstr>Space Groups Requiring a Move Instruction on Inversion</vt:lpstr>
      <vt:lpstr>Fischer Convention</vt:lpstr>
      <vt:lpstr>PowerPoint-presentatie</vt:lpstr>
      <vt:lpstr>How to determine the absolute configuration of a given compound?</vt:lpstr>
      <vt:lpstr>PowerPoint-presentatie</vt:lpstr>
      <vt:lpstr>Complex Scattering Factors</vt:lpstr>
      <vt:lpstr>PowerPoint-presentatie</vt:lpstr>
      <vt:lpstr>PowerPoint-presentatie</vt:lpstr>
      <vt:lpstr>PowerPoint-presentatie</vt:lpstr>
      <vt:lpstr>The First Absolute Structures</vt:lpstr>
      <vt:lpstr>PowerPoint-presentatie</vt:lpstr>
      <vt:lpstr>PowerPoint-presentatie</vt:lpstr>
      <vt:lpstr>Experiments of Bijvoet et al.</vt:lpstr>
      <vt:lpstr>PowerPoint-presentatie</vt:lpstr>
      <vt:lpstr>Absolute Structure Determinations in the Point Detector era</vt:lpstr>
      <vt:lpstr>Issues with this Approach</vt:lpstr>
      <vt:lpstr>Inspect Bijvoet Difference as a Function of Ψ</vt:lpstr>
      <vt:lpstr>A Better Approach</vt:lpstr>
      <vt:lpstr>Selection of Bijvoet related Asymmetric Units</vt:lpstr>
      <vt:lpstr>The η Parameter Refinement Approach</vt:lpstr>
      <vt:lpstr>Flack Parameter</vt:lpstr>
      <vt:lpstr>Interpretation of the Flack x</vt:lpstr>
      <vt:lpstr>The Friedif Parameter</vt:lpstr>
      <vt:lpstr>Measure for Success</vt:lpstr>
      <vt:lpstr>Consolidation</vt:lpstr>
      <vt:lpstr>SHELXL Flack x Implementations</vt:lpstr>
      <vt:lpstr>Potential problems with the  ‘hole-in-one’ calculation of Flack x</vt:lpstr>
      <vt:lpstr>Flack x and Light Atom Structures</vt:lpstr>
      <vt:lpstr>New Approaches</vt:lpstr>
      <vt:lpstr>PowerPoint-presentatie</vt:lpstr>
      <vt:lpstr>New Approaches</vt:lpstr>
      <vt:lpstr>The Hooft Approach to Absolute Structure Assignment </vt:lpstr>
      <vt:lpstr>Papers with Details</vt:lpstr>
      <vt:lpstr>Bijvoet pair Analysis in PLATON</vt:lpstr>
      <vt:lpstr>PowerPoint-presentatie</vt:lpstr>
      <vt:lpstr>Outliers</vt:lpstr>
      <vt:lpstr>The Hooft Parameter</vt:lpstr>
      <vt:lpstr>PowerPoint-presentatie</vt:lpstr>
      <vt:lpstr>PowerPoint-presentatie</vt:lpstr>
      <vt:lpstr>PowerPoint-presentatie</vt:lpstr>
      <vt:lpstr>PowerPoint-presentatie</vt:lpstr>
      <vt:lpstr>PowerPoint-presentatie</vt:lpstr>
      <vt:lpstr>PowerPoint-presentatie</vt:lpstr>
      <vt:lpstr>Various Estimates of the Inversion Twinning Parameter x</vt:lpstr>
      <vt:lpstr>Tests</vt:lpstr>
      <vt:lpstr>Tests by Parsons, Flack &amp; Wagner, Acta Cryst. (2013), B69, 249-259</vt:lpstr>
      <vt:lpstr>Concluding Remarks on ‘Flack x’</vt:lpstr>
      <vt:lpstr>Concluding Remarks</vt:lpstr>
      <vt:lpstr>For more Detailed Analyses</vt:lpstr>
      <vt:lpstr>PowerPoint-presentatie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Absolute Structure</dc:title>
  <dc:creator>Anthony Louis Spek</dc:creator>
  <cp:lastModifiedBy>Anthony Louis Spek</cp:lastModifiedBy>
  <cp:revision>143</cp:revision>
  <dcterms:created xsi:type="dcterms:W3CDTF">2017-06-27T05:22:31Z</dcterms:created>
  <dcterms:modified xsi:type="dcterms:W3CDTF">2017-07-05T11:00:16Z</dcterms:modified>
</cp:coreProperties>
</file>