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0" r:id="rId4"/>
    <p:sldId id="261" r:id="rId5"/>
    <p:sldId id="262" r:id="rId6"/>
    <p:sldId id="275" r:id="rId7"/>
    <p:sldId id="270" r:id="rId8"/>
    <p:sldId id="259" r:id="rId9"/>
    <p:sldId id="272" r:id="rId10"/>
    <p:sldId id="269" r:id="rId11"/>
    <p:sldId id="258" r:id="rId12"/>
    <p:sldId id="264" r:id="rId13"/>
    <p:sldId id="266" r:id="rId14"/>
    <p:sldId id="281" r:id="rId15"/>
    <p:sldId id="274" r:id="rId16"/>
    <p:sldId id="268" r:id="rId17"/>
    <p:sldId id="267" r:id="rId18"/>
    <p:sldId id="265" r:id="rId19"/>
    <p:sldId id="276" r:id="rId20"/>
    <p:sldId id="277" r:id="rId21"/>
    <p:sldId id="263" r:id="rId22"/>
    <p:sldId id="279" r:id="rId23"/>
    <p:sldId id="280" r:id="rId24"/>
    <p:sldId id="273" r:id="rId2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655"/>
  </p:normalViewPr>
  <p:slideViewPr>
    <p:cSldViewPr snapToGrid="0" snapToObjects="1">
      <p:cViewPr varScale="1">
        <p:scale>
          <a:sx n="94" d="100"/>
          <a:sy n="94" d="100"/>
        </p:scale>
        <p:origin x="19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B0A6A-11D1-5345-AFBA-1951056A1AF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4001F-2E16-7B46-9A45-2D5619A37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84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4001F-2E16-7B46-9A45-2D5619A3787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363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58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96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52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030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88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6345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66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430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70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132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926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44586-215E-C349-B077-C42B72107933}" type="datetimeFigureOut">
              <a:rPr lang="nl-NL" smtClean="0"/>
              <a:t>19-08-19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A0DE0-2FDF-0B46-AB6D-0F4BCCF7FA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08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a.l.spek@uu.n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79169"/>
            <a:ext cx="7772400" cy="211133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3366FF"/>
                </a:solidFill>
              </a:rPr>
              <a:t>PLATON</a:t>
            </a:r>
            <a:br>
              <a:rPr lang="nl-NL" dirty="0">
                <a:solidFill>
                  <a:srgbClr val="3366FF"/>
                </a:solidFill>
              </a:rPr>
            </a:b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and</a:t>
            </a:r>
            <a:r>
              <a:rPr lang="nl-NL" dirty="0">
                <a:solidFill>
                  <a:srgbClr val="3366FF"/>
                </a:solidFill>
              </a:rPr>
              <a:t> </a:t>
            </a:r>
            <a:br>
              <a:rPr lang="nl-NL" dirty="0">
                <a:solidFill>
                  <a:srgbClr val="3366FF"/>
                </a:solidFill>
              </a:rPr>
            </a:br>
            <a:r>
              <a:rPr lang="nl-NL" dirty="0" err="1">
                <a:solidFill>
                  <a:srgbClr val="3366FF"/>
                </a:solidFill>
              </a:rPr>
              <a:t>raw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diffraction</a:t>
            </a:r>
            <a:r>
              <a:rPr lang="nl-NL" dirty="0">
                <a:solidFill>
                  <a:srgbClr val="3366FF"/>
                </a:solidFill>
              </a:rPr>
              <a:t> data </a:t>
            </a:r>
            <a:r>
              <a:rPr lang="nl-NL" dirty="0" err="1">
                <a:solidFill>
                  <a:srgbClr val="3366FF"/>
                </a:solidFill>
              </a:rPr>
              <a:t>opportunities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for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chemical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crystallography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publishing</a:t>
            </a:r>
            <a:endParaRPr lang="nl-NL" dirty="0">
              <a:solidFill>
                <a:srgbClr val="3366FF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316459"/>
          </a:xfrm>
        </p:spPr>
        <p:txBody>
          <a:bodyPr>
            <a:normAutofit/>
          </a:bodyPr>
          <a:lstStyle/>
          <a:p>
            <a:r>
              <a:rPr lang="nl-NL" dirty="0"/>
              <a:t>Ton Spek</a:t>
            </a:r>
          </a:p>
          <a:p>
            <a:r>
              <a:rPr lang="nl-NL" dirty="0"/>
              <a:t>Utrecht University</a:t>
            </a:r>
          </a:p>
          <a:p>
            <a:r>
              <a:rPr lang="nl-NL" dirty="0"/>
              <a:t>The Netherlands</a:t>
            </a:r>
          </a:p>
          <a:p>
            <a:r>
              <a:rPr lang="nl-NL" sz="2000" dirty="0"/>
              <a:t>Vienna </a:t>
            </a:r>
            <a:r>
              <a:rPr lang="mr-IN" sz="2000" dirty="0"/>
              <a:t>–</a:t>
            </a:r>
            <a:r>
              <a:rPr lang="nl-NL" sz="2000" dirty="0"/>
              <a:t>ECM32-18-08-2019</a:t>
            </a:r>
          </a:p>
        </p:txBody>
      </p:sp>
    </p:spTree>
    <p:extLst>
      <p:ext uri="{BB962C8B-B14F-4D97-AF65-F5344CB8AC3E}">
        <p14:creationId xmlns:p14="http://schemas.microsoft.com/office/powerpoint/2010/main" val="302398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0"/>
            <a:ext cx="789128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43DDD-5E40-354C-8EA9-33E9C7531AB3}"/>
              </a:ext>
            </a:extLst>
          </p:cNvPr>
          <p:cNvSpPr txBox="1"/>
          <p:nvPr/>
        </p:nvSpPr>
        <p:spPr>
          <a:xfrm>
            <a:off x="7001301" y="5991367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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B2ADC-5F57-884C-97CF-C138DBCC5941}"/>
              </a:ext>
            </a:extLst>
          </p:cNvPr>
          <p:cNvSpPr txBox="1"/>
          <p:nvPr/>
        </p:nvSpPr>
        <p:spPr>
          <a:xfrm>
            <a:off x="7615451" y="4258101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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29A2D-6A76-A74F-981A-A674FAE92663}"/>
              </a:ext>
            </a:extLst>
          </p:cNvPr>
          <p:cNvSpPr txBox="1"/>
          <p:nvPr/>
        </p:nvSpPr>
        <p:spPr>
          <a:xfrm>
            <a:off x="7615451" y="5022376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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7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553045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0159">
            <a:off x="1917701" y="-1115001"/>
            <a:ext cx="5299364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897655" y="3920967"/>
            <a:ext cx="5912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10% </a:t>
            </a:r>
            <a:r>
              <a:rPr lang="nl-NL" dirty="0" err="1"/>
              <a:t>Probability</a:t>
            </a:r>
            <a:r>
              <a:rPr lang="nl-NL" dirty="0"/>
              <a:t> Displacement </a:t>
            </a:r>
            <a:r>
              <a:rPr lang="nl-NL" dirty="0" err="1"/>
              <a:t>Ellipsoid</a:t>
            </a:r>
            <a:r>
              <a:rPr lang="nl-NL" dirty="0"/>
              <a:t> Plot</a:t>
            </a:r>
          </a:p>
          <a:p>
            <a:r>
              <a:rPr lang="nl-NL" dirty="0"/>
              <a:t>High ‘</a:t>
            </a:r>
            <a:r>
              <a:rPr lang="nl-NL" dirty="0" err="1"/>
              <a:t>thermal</a:t>
            </a:r>
            <a:r>
              <a:rPr lang="nl-NL" dirty="0"/>
              <a:t>’ motion</a:t>
            </a:r>
          </a:p>
          <a:p>
            <a:endParaRPr lang="nl-NL" dirty="0"/>
          </a:p>
          <a:p>
            <a:r>
              <a:rPr lang="nl-NL" dirty="0"/>
              <a:t>Looks </a:t>
            </a:r>
            <a:r>
              <a:rPr lang="nl-NL" dirty="0" err="1"/>
              <a:t>reasonable</a:t>
            </a:r>
            <a:r>
              <a:rPr lang="nl-NL" dirty="0"/>
              <a:t> </a:t>
            </a:r>
            <a:r>
              <a:rPr lang="nl-NL" dirty="0" err="1"/>
              <a:t>notwithstanding</a:t>
            </a:r>
            <a:r>
              <a:rPr lang="nl-NL" dirty="0"/>
              <a:t> the high R </a:t>
            </a:r>
            <a:r>
              <a:rPr lang="nl-NL" dirty="0" err="1"/>
              <a:t>and</a:t>
            </a:r>
            <a:r>
              <a:rPr lang="nl-NL" dirty="0"/>
              <a:t> wR2 </a:t>
            </a:r>
            <a:r>
              <a:rPr lang="nl-NL" dirty="0" err="1"/>
              <a:t>values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96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5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848"/>
            <a:ext cx="9144000" cy="633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0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FE8B-C7C8-C34F-9D67-9D78EC2E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Inspection of the </a:t>
            </a:r>
            <a:r>
              <a:rPr lang="en-US" dirty="0" err="1">
                <a:solidFill>
                  <a:srgbClr val="00B0F0"/>
                </a:solidFill>
              </a:rPr>
              <a:t>hkl</a:t>
            </a:r>
            <a:r>
              <a:rPr lang="en-US" dirty="0">
                <a:solidFill>
                  <a:srgbClr val="00B0F0"/>
                </a:solidFill>
              </a:rPr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1C657-90C6-CF42-AA9B-883EE8A79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Diederichs</a:t>
            </a:r>
            <a:r>
              <a:rPr lang="en-US" dirty="0"/>
              <a:t> Plot: </a:t>
            </a:r>
            <a:r>
              <a:rPr lang="en-US" dirty="0" err="1"/>
              <a:t>I</a:t>
            </a:r>
            <a:r>
              <a:rPr lang="en-US" baseline="-25000" dirty="0" err="1"/>
              <a:t>obs</a:t>
            </a:r>
            <a:r>
              <a:rPr lang="en-US" dirty="0"/>
              <a:t>/sigma(</a:t>
            </a:r>
            <a:r>
              <a:rPr lang="en-US" dirty="0" err="1"/>
              <a:t>I</a:t>
            </a:r>
            <a:r>
              <a:rPr lang="en-US" baseline="-25000" dirty="0" err="1"/>
              <a:t>obs</a:t>
            </a:r>
            <a:r>
              <a:rPr lang="en-US" dirty="0"/>
              <a:t>) versus </a:t>
            </a:r>
            <a:r>
              <a:rPr lang="en-US" baseline="-25000" dirty="0" err="1"/>
              <a:t>Iobs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 – expected</a:t>
            </a:r>
          </a:p>
          <a:p>
            <a:pPr marL="0" indent="0">
              <a:buNone/>
            </a:pPr>
            <a:r>
              <a:rPr lang="en-US" dirty="0"/>
              <a:t>2 – for this structure</a:t>
            </a:r>
          </a:p>
          <a:p>
            <a:pPr marL="0" indent="0">
              <a:buNone/>
            </a:pPr>
            <a:r>
              <a:rPr lang="en-US" dirty="0"/>
              <a:t>Also:</a:t>
            </a:r>
          </a:p>
          <a:p>
            <a:pPr marL="0" indent="0">
              <a:buNone/>
            </a:pPr>
            <a:r>
              <a:rPr lang="en-US" dirty="0"/>
              <a:t>Plot sigma(</a:t>
            </a:r>
            <a:r>
              <a:rPr lang="en-US" dirty="0" err="1"/>
              <a:t>I</a:t>
            </a:r>
            <a:r>
              <a:rPr lang="en-US" baseline="-25000" dirty="0" err="1"/>
              <a:t>obs</a:t>
            </a:r>
            <a:r>
              <a:rPr lang="en-US" dirty="0"/>
              <a:t>) versus sqrt(</a:t>
            </a:r>
            <a:r>
              <a:rPr lang="en-US" dirty="0" err="1"/>
              <a:t>I</a:t>
            </a:r>
            <a:r>
              <a:rPr lang="en-US" baseline="-25000" dirty="0" err="1"/>
              <a:t>obs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33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>
                <a:solidFill>
                  <a:srgbClr val="3366FF"/>
                </a:solidFill>
              </a:rPr>
              <a:t>Example</a:t>
            </a:r>
            <a:r>
              <a:rPr lang="nl-NL" dirty="0">
                <a:solidFill>
                  <a:srgbClr val="3366FF"/>
                </a:solidFill>
              </a:rPr>
              <a:t> of a </a:t>
            </a:r>
            <a:r>
              <a:rPr lang="nl-NL" dirty="0" err="1">
                <a:solidFill>
                  <a:srgbClr val="3366FF"/>
                </a:solidFill>
              </a:rPr>
              <a:t>Normal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Diederichs</a:t>
            </a:r>
            <a:r>
              <a:rPr lang="nl-NL" dirty="0">
                <a:solidFill>
                  <a:srgbClr val="3366FF"/>
                </a:solidFill>
              </a:rPr>
              <a:t> Plot</a:t>
            </a:r>
          </a:p>
        </p:txBody>
      </p:sp>
      <p:pic>
        <p:nvPicPr>
          <p:cNvPr id="3" name="Afbeelding 2" descr="afb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314260"/>
            <a:ext cx="7724128" cy="50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51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.00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79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29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9933"/>
          </a:xfrm>
        </p:spPr>
        <p:txBody>
          <a:bodyPr>
            <a:normAutofit fontScale="90000"/>
          </a:bodyPr>
          <a:lstStyle/>
          <a:p>
            <a:r>
              <a:rPr lang="nl-NL" dirty="0"/>
              <a:t>Top of ASYM output </a:t>
            </a:r>
            <a:r>
              <a:rPr lang="nl-NL" dirty="0" err="1"/>
              <a:t>listing</a:t>
            </a:r>
            <a:endParaRPr lang="nl-NL" dirty="0"/>
          </a:p>
        </p:txBody>
      </p:sp>
      <p:pic>
        <p:nvPicPr>
          <p:cNvPr id="3" name="Afbeelding 2" descr="afb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819638"/>
            <a:ext cx="6365496" cy="576699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961757" y="1315757"/>
            <a:ext cx="2093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Based on the</a:t>
            </a:r>
          </a:p>
          <a:p>
            <a:r>
              <a:rPr lang="en-GB" sz="2000" dirty="0"/>
              <a:t>CIF embedded</a:t>
            </a:r>
          </a:p>
          <a:p>
            <a:r>
              <a:rPr lang="en-GB" sz="2000" dirty="0"/>
              <a:t>unmerged set</a:t>
            </a:r>
          </a:p>
          <a:p>
            <a:r>
              <a:rPr lang="en-GB" sz="2000" dirty="0"/>
              <a:t>of calculated</a:t>
            </a:r>
          </a:p>
          <a:p>
            <a:r>
              <a:rPr lang="en-GB" sz="2000" dirty="0"/>
              <a:t>‘observed’ data</a:t>
            </a:r>
          </a:p>
        </p:txBody>
      </p:sp>
    </p:spTree>
    <p:extLst>
      <p:ext uri="{BB962C8B-B14F-4D97-AF65-F5344CB8AC3E}">
        <p14:creationId xmlns:p14="http://schemas.microsoft.com/office/powerpoint/2010/main" val="3931063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66FF"/>
                </a:solidFill>
              </a:rPr>
              <a:t>What might have happened </a:t>
            </a:r>
            <a:r>
              <a:rPr lang="en-GB" dirty="0"/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No details of the data processing are available, however there are traces in the CIF data that suggest that the structure was originally solved in </a:t>
            </a:r>
            <a:r>
              <a:rPr lang="en-GB" dirty="0" err="1"/>
              <a:t>Pn</a:t>
            </a:r>
            <a:r>
              <a:rPr lang="en-GB" dirty="0"/>
              <a:t> and subsequently, using PLATON/ADDSYM, transformed to P2</a:t>
            </a:r>
            <a:r>
              <a:rPr lang="en-GB" baseline="-25000" dirty="0"/>
              <a:t>1</a:t>
            </a:r>
            <a:r>
              <a:rPr lang="en-GB" dirty="0"/>
              <a:t>/n. </a:t>
            </a:r>
          </a:p>
          <a:p>
            <a:r>
              <a:rPr lang="en-GB" dirty="0"/>
              <a:t>Another PLATON tool, </a:t>
            </a:r>
            <a:r>
              <a:rPr lang="en-GB" dirty="0" err="1"/>
              <a:t>stricktly</a:t>
            </a:r>
            <a:r>
              <a:rPr lang="en-GB" dirty="0"/>
              <a:t> intended for testing purposes only, was apparently used to create ‘observed data’ for the final refinement, substituting the real observed data.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820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3366FF"/>
                </a:solidFill>
              </a:rPr>
              <a:t>What</a:t>
            </a:r>
            <a:r>
              <a:rPr lang="nl-NL" dirty="0">
                <a:solidFill>
                  <a:srgbClr val="3366FF"/>
                </a:solidFill>
              </a:rPr>
              <a:t> is a Crystal </a:t>
            </a:r>
            <a:r>
              <a:rPr lang="nl-NL" dirty="0" err="1">
                <a:solidFill>
                  <a:srgbClr val="3366FF"/>
                </a:solidFill>
              </a:rPr>
              <a:t>Structure</a:t>
            </a:r>
            <a:r>
              <a:rPr lang="nl-NL" dirty="0">
                <a:solidFill>
                  <a:srgbClr val="3366FF"/>
                </a:solidFill>
              </a:rPr>
              <a:t> Report?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nl-NL" sz="4000" i="1" dirty="0">
                <a:solidFill>
                  <a:srgbClr val="FF0000"/>
                </a:solidFill>
              </a:rPr>
              <a:t>A </a:t>
            </a:r>
            <a:r>
              <a:rPr lang="nl-NL" sz="4000" i="1" dirty="0" err="1">
                <a:solidFill>
                  <a:srgbClr val="FF0000"/>
                </a:solidFill>
              </a:rPr>
              <a:t>published</a:t>
            </a:r>
            <a:r>
              <a:rPr lang="nl-NL" sz="4000" i="1" dirty="0">
                <a:solidFill>
                  <a:srgbClr val="FF0000"/>
                </a:solidFill>
              </a:rPr>
              <a:t> </a:t>
            </a:r>
            <a:r>
              <a:rPr lang="nl-NL" sz="4000" i="1" dirty="0" err="1">
                <a:solidFill>
                  <a:srgbClr val="FF0000"/>
                </a:solidFill>
              </a:rPr>
              <a:t>crystal</a:t>
            </a:r>
            <a:r>
              <a:rPr lang="nl-NL" sz="4000" i="1" dirty="0">
                <a:solidFill>
                  <a:srgbClr val="FF0000"/>
                </a:solidFill>
              </a:rPr>
              <a:t> </a:t>
            </a:r>
            <a:r>
              <a:rPr lang="nl-NL" sz="4000" i="1" dirty="0" err="1">
                <a:solidFill>
                  <a:srgbClr val="FF0000"/>
                </a:solidFill>
              </a:rPr>
              <a:t>structure</a:t>
            </a:r>
            <a:r>
              <a:rPr lang="nl-NL" sz="4000" i="1" dirty="0">
                <a:solidFill>
                  <a:srgbClr val="FF0000"/>
                </a:solidFill>
              </a:rPr>
              <a:t> </a:t>
            </a:r>
            <a:r>
              <a:rPr lang="nl-NL" sz="4000" i="1" dirty="0" err="1">
                <a:solidFill>
                  <a:srgbClr val="FF0000"/>
                </a:solidFill>
              </a:rPr>
              <a:t>represents</a:t>
            </a:r>
            <a:r>
              <a:rPr lang="nl-NL" sz="4000" i="1" dirty="0">
                <a:solidFill>
                  <a:srgbClr val="FF0000"/>
                </a:solidFill>
              </a:rPr>
              <a:t> </a:t>
            </a:r>
            <a:r>
              <a:rPr lang="nl-NL" sz="4000" i="1" dirty="0" err="1">
                <a:solidFill>
                  <a:srgbClr val="FF0000"/>
                </a:solidFill>
              </a:rPr>
              <a:t>its</a:t>
            </a:r>
            <a:r>
              <a:rPr lang="nl-NL" sz="4000" i="1" dirty="0">
                <a:solidFill>
                  <a:srgbClr val="FF0000"/>
                </a:solidFill>
              </a:rPr>
              <a:t> </a:t>
            </a:r>
            <a:r>
              <a:rPr lang="nl-NL" sz="4000" i="1" dirty="0" err="1">
                <a:solidFill>
                  <a:srgbClr val="FF0000"/>
                </a:solidFill>
              </a:rPr>
              <a:t>author’s</a:t>
            </a:r>
            <a:r>
              <a:rPr lang="nl-NL" sz="4000" i="1" dirty="0">
                <a:solidFill>
                  <a:srgbClr val="FF0000"/>
                </a:solidFill>
              </a:rPr>
              <a:t> </a:t>
            </a:r>
            <a:r>
              <a:rPr lang="nl-NL" sz="4000" i="1" dirty="0" err="1">
                <a:solidFill>
                  <a:srgbClr val="FF0000"/>
                </a:solidFill>
              </a:rPr>
              <a:t>interpretation</a:t>
            </a:r>
            <a:r>
              <a:rPr lang="nl-NL" sz="4000" i="1" dirty="0">
                <a:solidFill>
                  <a:srgbClr val="FF0000"/>
                </a:solidFill>
              </a:rPr>
              <a:t> of the </a:t>
            </a:r>
            <a:r>
              <a:rPr lang="nl-NL" sz="4000" i="1" dirty="0" err="1">
                <a:solidFill>
                  <a:srgbClr val="FF0000"/>
                </a:solidFill>
              </a:rPr>
              <a:t>underlying</a:t>
            </a:r>
            <a:r>
              <a:rPr lang="nl-NL" sz="4000" i="1" dirty="0">
                <a:solidFill>
                  <a:srgbClr val="FF0000"/>
                </a:solidFill>
              </a:rPr>
              <a:t> </a:t>
            </a:r>
            <a:r>
              <a:rPr lang="nl-NL" sz="4000" i="1" dirty="0" err="1">
                <a:solidFill>
                  <a:srgbClr val="FF0000"/>
                </a:solidFill>
              </a:rPr>
              <a:t>experimental</a:t>
            </a:r>
            <a:r>
              <a:rPr lang="nl-NL" sz="4000" i="1" dirty="0">
                <a:solidFill>
                  <a:srgbClr val="FF0000"/>
                </a:solidFill>
              </a:rPr>
              <a:t> </a:t>
            </a:r>
            <a:r>
              <a:rPr lang="nl-NL" sz="4000" i="1" dirty="0" err="1">
                <a:solidFill>
                  <a:srgbClr val="FF0000"/>
                </a:solidFill>
              </a:rPr>
              <a:t>diffraction</a:t>
            </a:r>
            <a:r>
              <a:rPr lang="nl-NL" sz="4000" i="1" dirty="0">
                <a:solidFill>
                  <a:srgbClr val="FF0000"/>
                </a:solidFill>
              </a:rPr>
              <a:t> data</a:t>
            </a:r>
          </a:p>
          <a:p>
            <a:pPr>
              <a:buFontTx/>
              <a:buChar char="-"/>
            </a:pPr>
            <a:r>
              <a:rPr lang="nl-NL" sz="4000" dirty="0" err="1"/>
              <a:t>Often</a:t>
            </a:r>
            <a:r>
              <a:rPr lang="nl-NL" sz="4000" dirty="0"/>
              <a:t> the </a:t>
            </a:r>
            <a:r>
              <a:rPr lang="nl-NL" sz="4000" dirty="0" err="1"/>
              <a:t>main</a:t>
            </a:r>
            <a:r>
              <a:rPr lang="nl-NL" sz="4000" dirty="0"/>
              <a:t> </a:t>
            </a:r>
            <a:r>
              <a:rPr lang="nl-NL" sz="4000" dirty="0" err="1"/>
              <a:t>stuctural</a:t>
            </a:r>
            <a:r>
              <a:rPr lang="nl-NL" sz="4000" dirty="0"/>
              <a:t> </a:t>
            </a:r>
            <a:r>
              <a:rPr lang="nl-NL" sz="4000" dirty="0" err="1"/>
              <a:t>result</a:t>
            </a:r>
            <a:r>
              <a:rPr lang="nl-NL" sz="4000" dirty="0"/>
              <a:t> </a:t>
            </a:r>
            <a:r>
              <a:rPr lang="nl-NL" sz="4000" dirty="0" err="1"/>
              <a:t>that</a:t>
            </a:r>
            <a:r>
              <a:rPr lang="nl-NL" sz="4000" dirty="0"/>
              <a:t> is </a:t>
            </a:r>
            <a:r>
              <a:rPr lang="nl-NL" sz="4000" dirty="0" err="1"/>
              <a:t>presented</a:t>
            </a:r>
            <a:r>
              <a:rPr lang="nl-NL" sz="4000" dirty="0"/>
              <a:t> in </a:t>
            </a:r>
            <a:r>
              <a:rPr lang="nl-NL" sz="4000" dirty="0" err="1"/>
              <a:t>chemical</a:t>
            </a:r>
            <a:r>
              <a:rPr lang="nl-NL" sz="4000" dirty="0"/>
              <a:t> </a:t>
            </a:r>
            <a:r>
              <a:rPr lang="nl-NL" sz="4000" dirty="0" err="1"/>
              <a:t>journals</a:t>
            </a:r>
            <a:r>
              <a:rPr lang="nl-NL" sz="4000" dirty="0"/>
              <a:t> is </a:t>
            </a:r>
            <a:r>
              <a:rPr lang="nl-NL" sz="4000" dirty="0" err="1"/>
              <a:t>just</a:t>
            </a:r>
            <a:r>
              <a:rPr lang="nl-NL" sz="4000" dirty="0"/>
              <a:t> </a:t>
            </a:r>
            <a:r>
              <a:rPr lang="nl-NL" sz="4000" dirty="0" err="1"/>
              <a:t>an</a:t>
            </a:r>
            <a:r>
              <a:rPr lang="nl-NL" sz="4000" dirty="0"/>
              <a:t> ORTEP like </a:t>
            </a:r>
            <a:r>
              <a:rPr lang="nl-NL" sz="4000" dirty="0" err="1"/>
              <a:t>illustration</a:t>
            </a:r>
            <a:r>
              <a:rPr lang="nl-NL" sz="4000" dirty="0"/>
              <a:t> as ‘</a:t>
            </a:r>
            <a:r>
              <a:rPr lang="nl-NL" sz="4000" dirty="0" err="1"/>
              <a:t>proof</a:t>
            </a:r>
            <a:r>
              <a:rPr lang="nl-NL" sz="4000" dirty="0"/>
              <a:t>’ of </a:t>
            </a:r>
            <a:r>
              <a:rPr lang="nl-NL" sz="4000" dirty="0" err="1"/>
              <a:t>the</a:t>
            </a:r>
            <a:r>
              <a:rPr lang="nl-NL" sz="4000" dirty="0"/>
              <a:t> </a:t>
            </a:r>
            <a:r>
              <a:rPr lang="nl-NL" sz="4000" dirty="0" err="1"/>
              <a:t>chemistry</a:t>
            </a:r>
            <a:r>
              <a:rPr lang="nl-NL" sz="4000" dirty="0"/>
              <a:t> </a:t>
            </a:r>
            <a:r>
              <a:rPr lang="nl-NL" sz="4000" dirty="0" err="1"/>
              <a:t>and</a:t>
            </a:r>
            <a:r>
              <a:rPr lang="nl-NL" sz="4000" dirty="0"/>
              <a:t> a CSD </a:t>
            </a:r>
            <a:r>
              <a:rPr lang="nl-NL" sz="4000" dirty="0" err="1"/>
              <a:t>reference</a:t>
            </a:r>
            <a:r>
              <a:rPr lang="nl-NL" sz="4000" dirty="0"/>
              <a:t> code </a:t>
            </a:r>
            <a:r>
              <a:rPr lang="nl-NL" sz="4000" dirty="0" err="1"/>
              <a:t>for</a:t>
            </a:r>
            <a:r>
              <a:rPr lang="nl-NL" sz="4000" dirty="0"/>
              <a:t> </a:t>
            </a:r>
            <a:r>
              <a:rPr lang="nl-NL" sz="4000" dirty="0" err="1"/>
              <a:t>crystallographic</a:t>
            </a:r>
            <a:r>
              <a:rPr lang="nl-NL" sz="4000" dirty="0"/>
              <a:t>  details.</a:t>
            </a:r>
          </a:p>
        </p:txBody>
      </p:sp>
    </p:spTree>
    <p:extLst>
      <p:ext uri="{BB962C8B-B14F-4D97-AF65-F5344CB8AC3E}">
        <p14:creationId xmlns:p14="http://schemas.microsoft.com/office/powerpoint/2010/main" val="86146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66FF"/>
                </a:solidFill>
              </a:rPr>
              <a:t>Thus 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currently archived data in the CSD are largely useless for this structure.</a:t>
            </a:r>
          </a:p>
          <a:p>
            <a:r>
              <a:rPr lang="en-GB" dirty="0"/>
              <a:t>This example might make a case for (automated) archival of the diffraction images along with the availability of evaluation tools.</a:t>
            </a:r>
          </a:p>
        </p:txBody>
      </p:sp>
    </p:spTree>
    <p:extLst>
      <p:ext uri="{BB962C8B-B14F-4D97-AF65-F5344CB8AC3E}">
        <p14:creationId xmlns:p14="http://schemas.microsoft.com/office/powerpoint/2010/main" val="883153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5828"/>
            <a:ext cx="8229600" cy="59811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3366FF"/>
                </a:solidFill>
              </a:rPr>
              <a:t>Archival of Diffraction Images?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57200" y="1188844"/>
            <a:ext cx="8229600" cy="493732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The solution of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structure</a:t>
            </a:r>
            <a:r>
              <a:rPr lang="nl-NL" dirty="0"/>
              <a:t> </a:t>
            </a:r>
            <a:r>
              <a:rPr lang="nl-NL" dirty="0" err="1"/>
              <a:t>may</a:t>
            </a:r>
            <a:r>
              <a:rPr lang="nl-NL" dirty="0"/>
              <a:t> </a:t>
            </a:r>
            <a:r>
              <a:rPr lang="nl-NL" dirty="0" err="1"/>
              <a:t>require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go back </a:t>
            </a:r>
            <a:r>
              <a:rPr lang="nl-NL" dirty="0" err="1"/>
              <a:t>to</a:t>
            </a:r>
            <a:r>
              <a:rPr lang="nl-NL" dirty="0"/>
              <a:t> the (</a:t>
            </a:r>
            <a:r>
              <a:rPr lang="nl-NL" dirty="0" err="1"/>
              <a:t>archived</a:t>
            </a:r>
            <a:r>
              <a:rPr lang="nl-NL" dirty="0"/>
              <a:t>) </a:t>
            </a:r>
            <a:r>
              <a:rPr lang="nl-NL" dirty="0" err="1"/>
              <a:t>diffraction</a:t>
            </a:r>
            <a:r>
              <a:rPr lang="nl-NL" dirty="0"/>
              <a:t> images.</a:t>
            </a:r>
          </a:p>
          <a:p>
            <a:r>
              <a:rPr lang="nl-NL" dirty="0" err="1"/>
              <a:t>Additional</a:t>
            </a:r>
            <a:r>
              <a:rPr lang="nl-NL" dirty="0"/>
              <a:t> spots </a:t>
            </a:r>
            <a:r>
              <a:rPr lang="nl-NL" dirty="0" err="1"/>
              <a:t>may</a:t>
            </a:r>
            <a:r>
              <a:rPr lang="nl-NL" dirty="0"/>
              <a:t> </a:t>
            </a:r>
            <a:r>
              <a:rPr lang="nl-NL" dirty="0" err="1"/>
              <a:t>indicate</a:t>
            </a:r>
            <a:r>
              <a:rPr lang="nl-NL" dirty="0"/>
              <a:t> </a:t>
            </a:r>
            <a:r>
              <a:rPr lang="nl-NL" dirty="0" err="1"/>
              <a:t>twinning</a:t>
            </a:r>
            <a:r>
              <a:rPr lang="nl-NL" dirty="0"/>
              <a:t>, super </a:t>
            </a:r>
            <a:r>
              <a:rPr lang="nl-NL" dirty="0" err="1"/>
              <a:t>cells</a:t>
            </a:r>
            <a:r>
              <a:rPr lang="nl-NL" dirty="0"/>
              <a:t>, disorder [Integration </a:t>
            </a:r>
            <a:r>
              <a:rPr lang="nl-NL" dirty="0" err="1"/>
              <a:t>erroneous</a:t>
            </a:r>
            <a:r>
              <a:rPr lang="nl-NL" dirty="0"/>
              <a:t>]</a:t>
            </a:r>
          </a:p>
          <a:p>
            <a:r>
              <a:rPr lang="nl-NL" dirty="0" err="1"/>
              <a:t>Sometimes</a:t>
            </a:r>
            <a:r>
              <a:rPr lang="nl-NL" dirty="0"/>
              <a:t> re-</a:t>
            </a:r>
            <a:r>
              <a:rPr lang="nl-NL" dirty="0" err="1"/>
              <a:t>integration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 err="1"/>
              <a:t>Alternatively</a:t>
            </a:r>
            <a:r>
              <a:rPr lang="nl-NL" dirty="0"/>
              <a:t>, </a:t>
            </a:r>
            <a:r>
              <a:rPr lang="nl-NL" dirty="0" err="1"/>
              <a:t>qualitative</a:t>
            </a:r>
            <a:r>
              <a:rPr lang="nl-NL" dirty="0"/>
              <a:t> info </a:t>
            </a:r>
            <a:r>
              <a:rPr lang="nl-NL" dirty="0" err="1"/>
              <a:t>about</a:t>
            </a:r>
            <a:r>
              <a:rPr lang="nl-NL" dirty="0"/>
              <a:t> the images </a:t>
            </a:r>
            <a:r>
              <a:rPr lang="nl-NL" dirty="0" err="1"/>
              <a:t>might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sufficient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resolve</a:t>
            </a:r>
            <a:r>
              <a:rPr lang="nl-NL" dirty="0"/>
              <a:t> </a:t>
            </a:r>
            <a:r>
              <a:rPr lang="nl-NL" dirty="0" err="1"/>
              <a:t>questions</a:t>
            </a:r>
            <a:r>
              <a:rPr lang="nl-NL" dirty="0"/>
              <a:t>.</a:t>
            </a:r>
          </a:p>
          <a:p>
            <a:r>
              <a:rPr lang="nl-NL" dirty="0"/>
              <a:t>It </a:t>
            </a:r>
            <a:r>
              <a:rPr lang="nl-NL" dirty="0" err="1"/>
              <a:t>might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helpful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archive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synthetic</a:t>
            </a:r>
            <a:r>
              <a:rPr lang="nl-NL" dirty="0"/>
              <a:t> </a:t>
            </a:r>
            <a:r>
              <a:rPr lang="nl-NL" dirty="0" err="1"/>
              <a:t>precession</a:t>
            </a:r>
            <a:r>
              <a:rPr lang="nl-NL" dirty="0"/>
              <a:t> images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0465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71" y="1410311"/>
            <a:ext cx="4884307" cy="4629814"/>
          </a:xfrm>
          <a:prstGeom prst="rect">
            <a:avLst/>
          </a:prstGeom>
        </p:spPr>
      </p:pic>
      <p:pic>
        <p:nvPicPr>
          <p:cNvPr id="3" name="Afbeelding 2" descr="afb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84" y="1147462"/>
            <a:ext cx="4671111" cy="427787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279783" y="596680"/>
            <a:ext cx="472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Synthetic Precession Images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823224" y="5425341"/>
            <a:ext cx="625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0kl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925693" y="5425341"/>
            <a:ext cx="625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1kl</a:t>
            </a:r>
          </a:p>
        </p:txBody>
      </p:sp>
    </p:spTree>
    <p:extLst>
      <p:ext uri="{BB962C8B-B14F-4D97-AF65-F5344CB8AC3E}">
        <p14:creationId xmlns:p14="http://schemas.microsoft.com/office/powerpoint/2010/main" val="721777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5828"/>
            <a:ext cx="8229600" cy="59811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3366FF"/>
                </a:solidFill>
              </a:rPr>
              <a:t>Finally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57200" y="1188844"/>
            <a:ext cx="8229600" cy="49373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dirty="0"/>
              <a:t>An (</a:t>
            </a:r>
            <a:r>
              <a:rPr lang="nl-NL" dirty="0" err="1"/>
              <a:t>automatically</a:t>
            </a:r>
            <a:r>
              <a:rPr lang="nl-NL" dirty="0"/>
              <a:t> </a:t>
            </a:r>
            <a:r>
              <a:rPr lang="nl-NL" dirty="0" err="1"/>
              <a:t>created</a:t>
            </a:r>
            <a:r>
              <a:rPr lang="nl-NL" dirty="0"/>
              <a:t>) </a:t>
            </a:r>
            <a:r>
              <a:rPr lang="nl-NL" dirty="0" err="1"/>
              <a:t>validation</a:t>
            </a:r>
            <a:r>
              <a:rPr lang="nl-NL" dirty="0"/>
              <a:t> report of the image processing </a:t>
            </a:r>
            <a:r>
              <a:rPr lang="nl-NL" dirty="0" err="1"/>
              <a:t>with</a:t>
            </a:r>
            <a:r>
              <a:rPr lang="nl-NL" dirty="0"/>
              <a:t> details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streaks</a:t>
            </a:r>
            <a:r>
              <a:rPr lang="nl-NL" dirty="0"/>
              <a:t>, </a:t>
            </a:r>
            <a:r>
              <a:rPr lang="nl-NL" dirty="0" err="1"/>
              <a:t>additional</a:t>
            </a:r>
            <a:r>
              <a:rPr lang="nl-NL" dirty="0"/>
              <a:t> (</a:t>
            </a:r>
            <a:r>
              <a:rPr lang="nl-NL" dirty="0" err="1"/>
              <a:t>weak</a:t>
            </a:r>
            <a:r>
              <a:rPr lang="nl-NL" dirty="0"/>
              <a:t>) </a:t>
            </a:r>
            <a:r>
              <a:rPr lang="nl-NL" dirty="0" err="1"/>
              <a:t>diffraction</a:t>
            </a:r>
            <a:r>
              <a:rPr lang="nl-NL" dirty="0"/>
              <a:t> spots, diffuse scattering etc. </a:t>
            </a:r>
            <a:r>
              <a:rPr lang="nl-NL" dirty="0" err="1"/>
              <a:t>might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helpful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understand</a:t>
            </a:r>
            <a:r>
              <a:rPr lang="nl-NL" dirty="0"/>
              <a:t> </a:t>
            </a:r>
            <a:r>
              <a:rPr lang="nl-NL" dirty="0" err="1"/>
              <a:t>structure</a:t>
            </a:r>
            <a:r>
              <a:rPr lang="nl-NL" dirty="0"/>
              <a:t> analysis </a:t>
            </a:r>
            <a:r>
              <a:rPr lang="nl-NL" dirty="0" err="1"/>
              <a:t>problems</a:t>
            </a:r>
            <a:r>
              <a:rPr lang="nl-NL" dirty="0"/>
              <a:t>. 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263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pPr marL="0" indent="0" algn="ctr">
              <a:buNone/>
            </a:pPr>
            <a:r>
              <a:rPr lang="nl-NL" dirty="0" err="1"/>
              <a:t>Thanks</a:t>
            </a:r>
            <a:r>
              <a:rPr lang="nl-NL" dirty="0"/>
              <a:t> !</a:t>
            </a:r>
          </a:p>
          <a:p>
            <a:pPr algn="ctr"/>
            <a:endParaRPr lang="nl-NL" dirty="0"/>
          </a:p>
          <a:p>
            <a:pPr marL="0" indent="0" algn="ctr">
              <a:buNone/>
            </a:pPr>
            <a:r>
              <a:rPr lang="nl-NL" dirty="0">
                <a:hlinkClick r:id="rId2"/>
              </a:rPr>
              <a:t>a.l.spek@uu.nl</a:t>
            </a:r>
            <a:endParaRPr lang="nl-NL" dirty="0"/>
          </a:p>
          <a:p>
            <a:pPr marL="0" indent="0" algn="ctr">
              <a:buNone/>
            </a:pPr>
            <a:r>
              <a:rPr lang="nl-NL" dirty="0"/>
              <a:t>http://</a:t>
            </a:r>
            <a:r>
              <a:rPr lang="nl-NL" dirty="0" err="1"/>
              <a:t>www.cryst.chem.uu.nl</a:t>
            </a:r>
            <a:r>
              <a:rPr lang="nl-NL" dirty="0"/>
              <a:t>/spek</a:t>
            </a:r>
          </a:p>
          <a:p>
            <a:pPr marL="0" indent="0" algn="ctr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248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66FF"/>
                </a:solidFill>
              </a:rPr>
              <a:t>The Problem is ..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GB" dirty="0"/>
              <a:t>The interpretation might be erroneous.</a:t>
            </a:r>
          </a:p>
          <a:p>
            <a:r>
              <a:rPr lang="en-GB" dirty="0"/>
              <a:t>Qualifiers such as ‘best attainable’ and ‘sufficient for the purpose of the study’ are often lost in the archive or ignored by the users of the structural results.</a:t>
            </a:r>
          </a:p>
          <a:p>
            <a:r>
              <a:rPr lang="en-GB" dirty="0"/>
              <a:t>(Unreported) constraints and restraints may make the sometimes elaborate discussion of the details of the molecular geometry largely meaningless.</a:t>
            </a:r>
          </a:p>
        </p:txBody>
      </p:sp>
    </p:spTree>
    <p:extLst>
      <p:ext uri="{BB962C8B-B14F-4D97-AF65-F5344CB8AC3E}">
        <p14:creationId xmlns:p14="http://schemas.microsoft.com/office/powerpoint/2010/main" val="3170188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3366FF"/>
                </a:solidFill>
              </a:rPr>
              <a:t>What is needed for a good Report 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Archival of the experimental data, details of the data reduction, details of the refinement.</a:t>
            </a:r>
          </a:p>
          <a:p>
            <a:r>
              <a:rPr lang="en-GB" dirty="0"/>
              <a:t>The possibility to repeat the structure analysis in order to investigate claimed unusual results.</a:t>
            </a:r>
          </a:p>
          <a:p>
            <a:r>
              <a:rPr lang="en-GB" dirty="0"/>
              <a:t>The option to use the experimental data for unrelated research that might require more advanced analysis of the data.</a:t>
            </a:r>
          </a:p>
          <a:p>
            <a:r>
              <a:rPr lang="en-GB" dirty="0"/>
              <a:t>Note: the experimental data may be unique or not easily obtained again.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519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66FF"/>
                </a:solidFill>
              </a:rPr>
              <a:t>The Current Solution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CIF standard introduced in the 1990’s gives the option to archive the relevant information electronically as opposed to the need to retype data from archived printed material. [Dick Marsh retyped the </a:t>
            </a:r>
            <a:r>
              <a:rPr lang="en-GB" dirty="0" err="1"/>
              <a:t>Fo</a:t>
            </a:r>
            <a:r>
              <a:rPr lang="en-GB" dirty="0"/>
              <a:t>/Fc data]</a:t>
            </a:r>
          </a:p>
          <a:p>
            <a:r>
              <a:rPr lang="en-GB" dirty="0"/>
              <a:t>The development of validation software</a:t>
            </a:r>
          </a:p>
          <a:p>
            <a:r>
              <a:rPr lang="en-GB" dirty="0"/>
              <a:t>Enforcing the deposition of the relevant data in computer readable format and their validation with an associated validation report</a:t>
            </a:r>
          </a:p>
        </p:txBody>
      </p:sp>
    </p:spTree>
    <p:extLst>
      <p:ext uri="{BB962C8B-B14F-4D97-AF65-F5344CB8AC3E}">
        <p14:creationId xmlns:p14="http://schemas.microsoft.com/office/powerpoint/2010/main" val="3744082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66FF"/>
                </a:solidFill>
              </a:rPr>
              <a:t>Required Data for Validation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15499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Currently, both a ‘CIF’ and an ‘FCF’ file are required for full validation (both in CIF format)</a:t>
            </a:r>
          </a:p>
          <a:p>
            <a:r>
              <a:rPr lang="en-GB" dirty="0"/>
              <a:t>The CIF should contain all experimental details</a:t>
            </a:r>
          </a:p>
          <a:p>
            <a:r>
              <a:rPr lang="en-GB" dirty="0"/>
              <a:t> THE CIF is tested for consistency, completeness and unusual results</a:t>
            </a:r>
          </a:p>
          <a:p>
            <a:r>
              <a:rPr lang="en-GB" dirty="0"/>
              <a:t>The FCF lists the observed and calculated intensities and is used to analyse the refinement.</a:t>
            </a:r>
          </a:p>
          <a:p>
            <a:r>
              <a:rPr lang="en-GB" dirty="0"/>
              <a:t>The FCF file is optional when it can be reconstructed from the info in the CIF as is e.g. the case when the  SHELXL20xx refinement tool is used (.res &amp; unmerged .</a:t>
            </a:r>
            <a:r>
              <a:rPr lang="en-GB" dirty="0" err="1"/>
              <a:t>hkl</a:t>
            </a:r>
            <a:r>
              <a:rPr lang="en-GB" dirty="0"/>
              <a:t> embedded)</a:t>
            </a:r>
          </a:p>
        </p:txBody>
      </p:sp>
    </p:spTree>
    <p:extLst>
      <p:ext uri="{BB962C8B-B14F-4D97-AF65-F5344CB8AC3E}">
        <p14:creationId xmlns:p14="http://schemas.microsoft.com/office/powerpoint/2010/main" val="1637390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3366FF"/>
                </a:solidFill>
              </a:rPr>
              <a:t>An </a:t>
            </a:r>
            <a:r>
              <a:rPr lang="nl-NL" dirty="0" err="1">
                <a:solidFill>
                  <a:srgbClr val="3366FF"/>
                </a:solidFill>
              </a:rPr>
              <a:t>Example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with</a:t>
            </a:r>
            <a:r>
              <a:rPr lang="nl-NL" dirty="0">
                <a:solidFill>
                  <a:srgbClr val="3366FF"/>
                </a:solidFill>
              </a:rPr>
              <a:t> a </a:t>
            </a:r>
            <a:r>
              <a:rPr lang="nl-NL" dirty="0" err="1">
                <a:solidFill>
                  <a:srgbClr val="3366FF"/>
                </a:solidFill>
              </a:rPr>
              <a:t>Problem</a:t>
            </a:r>
            <a:endParaRPr lang="nl-NL" dirty="0">
              <a:solidFill>
                <a:srgbClr val="3366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err="1"/>
              <a:t>Structure</a:t>
            </a:r>
            <a:r>
              <a:rPr lang="nl-NL" dirty="0"/>
              <a:t> </a:t>
            </a:r>
            <a:r>
              <a:rPr lang="nl-NL" dirty="0" err="1"/>
              <a:t>published</a:t>
            </a:r>
            <a:r>
              <a:rPr lang="nl-NL" dirty="0"/>
              <a:t> in a </a:t>
            </a:r>
            <a:r>
              <a:rPr lang="nl-NL" dirty="0" err="1"/>
              <a:t>chemical</a:t>
            </a:r>
            <a:r>
              <a:rPr lang="nl-NL" dirty="0"/>
              <a:t> </a:t>
            </a:r>
            <a:r>
              <a:rPr lang="nl-NL" dirty="0" err="1"/>
              <a:t>journal</a:t>
            </a:r>
            <a:r>
              <a:rPr lang="nl-NL" dirty="0"/>
              <a:t> in (2017) (</a:t>
            </a:r>
            <a:r>
              <a:rPr lang="nl-NL" dirty="0" err="1"/>
              <a:t>it</a:t>
            </a:r>
            <a:r>
              <a:rPr lang="nl-NL" dirty="0"/>
              <a:t> has </a:t>
            </a:r>
            <a:r>
              <a:rPr lang="nl-NL" dirty="0" err="1"/>
              <a:t>an</a:t>
            </a:r>
            <a:r>
              <a:rPr lang="nl-NL" dirty="0"/>
              <a:t> issue </a:t>
            </a:r>
            <a:r>
              <a:rPr lang="nl-NL" dirty="0" err="1"/>
              <a:t>communicated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me </a:t>
            </a:r>
            <a:r>
              <a:rPr lang="nl-NL" dirty="0" err="1"/>
              <a:t>by</a:t>
            </a:r>
            <a:r>
              <a:rPr lang="nl-NL" dirty="0"/>
              <a:t> Dr. </a:t>
            </a:r>
            <a:r>
              <a:rPr lang="nl-NL" dirty="0" err="1"/>
              <a:t>Natalie</a:t>
            </a:r>
            <a:r>
              <a:rPr lang="nl-NL" dirty="0"/>
              <a:t> Johnson (CCDC))</a:t>
            </a:r>
          </a:p>
          <a:p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</a:t>
            </a:r>
            <a:r>
              <a:rPr lang="nl-NL" dirty="0" err="1"/>
              <a:t>illustrates</a:t>
            </a:r>
            <a:r>
              <a:rPr lang="nl-NL" dirty="0"/>
              <a:t> a </a:t>
            </a:r>
            <a:r>
              <a:rPr lang="nl-NL" dirty="0" err="1"/>
              <a:t>failed</a:t>
            </a:r>
            <a:r>
              <a:rPr lang="nl-NL" dirty="0"/>
              <a:t> </a:t>
            </a:r>
            <a:r>
              <a:rPr lang="nl-NL" dirty="0" err="1"/>
              <a:t>refereeing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of the </a:t>
            </a:r>
            <a:r>
              <a:rPr lang="nl-NL" dirty="0" err="1"/>
              <a:t>underlying</a:t>
            </a:r>
            <a:r>
              <a:rPr lang="nl-NL" dirty="0"/>
              <a:t> </a:t>
            </a:r>
            <a:r>
              <a:rPr lang="nl-NL" dirty="0" err="1"/>
              <a:t>experimental</a:t>
            </a:r>
            <a:r>
              <a:rPr lang="nl-NL" dirty="0"/>
              <a:t> data.</a:t>
            </a:r>
          </a:p>
          <a:p>
            <a:r>
              <a:rPr lang="nl-NL" dirty="0"/>
              <a:t>The </a:t>
            </a:r>
            <a:r>
              <a:rPr lang="nl-NL" dirty="0" err="1"/>
              <a:t>reported</a:t>
            </a:r>
            <a:r>
              <a:rPr lang="nl-NL" dirty="0"/>
              <a:t> </a:t>
            </a:r>
            <a:r>
              <a:rPr lang="nl-NL" dirty="0" err="1"/>
              <a:t>refinement</a:t>
            </a:r>
            <a:r>
              <a:rPr lang="nl-NL" dirty="0"/>
              <a:t> </a:t>
            </a:r>
            <a:r>
              <a:rPr lang="nl-NL" dirty="0" err="1"/>
              <a:t>results</a:t>
            </a:r>
            <a:r>
              <a:rPr lang="nl-NL" dirty="0"/>
              <a:t> turn out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experimental</a:t>
            </a:r>
            <a:r>
              <a:rPr lang="nl-NL" dirty="0"/>
              <a:t> data.</a:t>
            </a:r>
          </a:p>
          <a:p>
            <a:r>
              <a:rPr lang="nl-NL" dirty="0"/>
              <a:t>It is </a:t>
            </a:r>
            <a:r>
              <a:rPr lang="nl-NL" dirty="0" err="1"/>
              <a:t>potentially</a:t>
            </a:r>
            <a:r>
              <a:rPr lang="nl-NL" dirty="0"/>
              <a:t> </a:t>
            </a:r>
            <a:r>
              <a:rPr lang="nl-NL" dirty="0" err="1"/>
              <a:t>fraudulent</a:t>
            </a:r>
            <a:r>
              <a:rPr lang="nl-NL" dirty="0"/>
              <a:t> but </a:t>
            </a:r>
            <a:r>
              <a:rPr lang="nl-NL" dirty="0" err="1"/>
              <a:t>might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due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insufficient</a:t>
            </a:r>
            <a:r>
              <a:rPr lang="nl-NL" dirty="0"/>
              <a:t> </a:t>
            </a:r>
            <a:r>
              <a:rPr lang="nl-NL" dirty="0" err="1"/>
              <a:t>experience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the software </a:t>
            </a:r>
            <a:r>
              <a:rPr lang="nl-NL" dirty="0" err="1"/>
              <a:t>used</a:t>
            </a:r>
            <a:r>
              <a:rPr lang="nl-NL" dirty="0"/>
              <a:t>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591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210954" y="5486401"/>
            <a:ext cx="7318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“</a:t>
            </a:r>
            <a:r>
              <a:rPr lang="mr-IN" dirty="0"/>
              <a:t>…</a:t>
            </a:r>
            <a:r>
              <a:rPr lang="en-US" dirty="0"/>
              <a:t> The relative orientation of three contiguous all-carbon quaternary </a:t>
            </a:r>
          </a:p>
          <a:p>
            <a:r>
              <a:rPr lang="en-US" dirty="0" err="1"/>
              <a:t>stereocenters</a:t>
            </a:r>
            <a:r>
              <a:rPr lang="en-US" dirty="0"/>
              <a:t> was confirmed from the X-Ray Structure of the corresponding</a:t>
            </a:r>
          </a:p>
          <a:p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-</a:t>
            </a:r>
            <a:r>
              <a:rPr lang="en-US" dirty="0" err="1"/>
              <a:t>nitrobenzyl</a:t>
            </a:r>
            <a:r>
              <a:rPr lang="en-US" dirty="0"/>
              <a:t> ether </a:t>
            </a:r>
            <a:r>
              <a:rPr lang="en-US" b="1" dirty="0"/>
              <a:t>36</a:t>
            </a:r>
            <a:r>
              <a:rPr lang="en-US" dirty="0"/>
              <a:t>.  </a:t>
            </a:r>
            <a:r>
              <a:rPr lang="mr-IN" dirty="0"/>
              <a:t>…</a:t>
            </a:r>
            <a:r>
              <a:rPr lang="en-US" dirty="0"/>
              <a:t>”</a:t>
            </a:r>
            <a:endParaRPr lang="nl-NL" dirty="0"/>
          </a:p>
        </p:txBody>
      </p:sp>
      <p:pic>
        <p:nvPicPr>
          <p:cNvPr id="4" name="Afbeelding 3" descr="tons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5" y="391358"/>
            <a:ext cx="7483710" cy="44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8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3366FF"/>
                </a:solidFill>
              </a:rPr>
              <a:t>What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about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the</a:t>
            </a:r>
            <a:r>
              <a:rPr lang="nl-NL" dirty="0">
                <a:solidFill>
                  <a:srgbClr val="3366FF"/>
                </a:solidFill>
              </a:rPr>
              <a:t> </a:t>
            </a:r>
            <a:r>
              <a:rPr lang="nl-NL" dirty="0" err="1">
                <a:solidFill>
                  <a:srgbClr val="3366FF"/>
                </a:solidFill>
              </a:rPr>
              <a:t>Xtal</a:t>
            </a:r>
            <a:r>
              <a:rPr lang="nl-NL" dirty="0">
                <a:solidFill>
                  <a:srgbClr val="3366FF"/>
                </a:solidFill>
              </a:rPr>
              <a:t> Details 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err="1"/>
              <a:t>There</a:t>
            </a:r>
            <a:r>
              <a:rPr lang="nl-NL" dirty="0"/>
              <a:t> are no </a:t>
            </a:r>
            <a:r>
              <a:rPr lang="nl-NL" dirty="0" err="1"/>
              <a:t>experimental</a:t>
            </a:r>
            <a:r>
              <a:rPr lang="nl-NL" dirty="0"/>
              <a:t> details in the paper.</a:t>
            </a:r>
          </a:p>
          <a:p>
            <a:r>
              <a:rPr lang="nl-NL" dirty="0"/>
              <a:t>The paper </a:t>
            </a:r>
            <a:r>
              <a:rPr lang="nl-NL" dirty="0" err="1"/>
              <a:t>gives</a:t>
            </a:r>
            <a:r>
              <a:rPr lang="nl-NL" dirty="0"/>
              <a:t> no CSD </a:t>
            </a:r>
            <a:r>
              <a:rPr lang="nl-NL" dirty="0" err="1"/>
              <a:t>reference</a:t>
            </a:r>
            <a:r>
              <a:rPr lang="nl-NL" dirty="0"/>
              <a:t> codes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printed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.</a:t>
            </a:r>
          </a:p>
          <a:p>
            <a:r>
              <a:rPr lang="nl-NL" dirty="0"/>
              <a:t>The </a:t>
            </a:r>
            <a:r>
              <a:rPr lang="nl-NL" dirty="0" err="1"/>
              <a:t>journal</a:t>
            </a:r>
            <a:r>
              <a:rPr lang="nl-NL" dirty="0"/>
              <a:t> site offers </a:t>
            </a:r>
            <a:r>
              <a:rPr lang="nl-NL" dirty="0" err="1"/>
              <a:t>supplementary</a:t>
            </a:r>
            <a:r>
              <a:rPr lang="nl-NL" dirty="0"/>
              <a:t> </a:t>
            </a:r>
            <a:r>
              <a:rPr lang="nl-NL" dirty="0" err="1"/>
              <a:t>material</a:t>
            </a:r>
            <a:r>
              <a:rPr lang="nl-NL" dirty="0"/>
              <a:t> in PDF format </a:t>
            </a:r>
            <a:r>
              <a:rPr lang="nl-NL" dirty="0" err="1"/>
              <a:t>including</a:t>
            </a:r>
            <a:r>
              <a:rPr lang="nl-NL" dirty="0"/>
              <a:t> a ‘</a:t>
            </a:r>
            <a:r>
              <a:rPr lang="nl-NL" dirty="0" err="1"/>
              <a:t>Table</a:t>
            </a:r>
            <a:r>
              <a:rPr lang="nl-NL" dirty="0"/>
              <a:t> 1’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selected</a:t>
            </a:r>
            <a:r>
              <a:rPr lang="nl-NL" dirty="0"/>
              <a:t> </a:t>
            </a:r>
            <a:r>
              <a:rPr lang="nl-NL" dirty="0" err="1"/>
              <a:t>experimental</a:t>
            </a:r>
            <a:r>
              <a:rPr lang="nl-NL" dirty="0"/>
              <a:t> details (</a:t>
            </a:r>
            <a:r>
              <a:rPr lang="nl-NL" dirty="0" err="1"/>
              <a:t>including</a:t>
            </a:r>
            <a:r>
              <a:rPr lang="nl-NL" dirty="0"/>
              <a:t> a CSD </a:t>
            </a:r>
            <a:r>
              <a:rPr lang="nl-NL" dirty="0" err="1"/>
              <a:t>reference</a:t>
            </a:r>
            <a:r>
              <a:rPr lang="nl-NL" dirty="0"/>
              <a:t> </a:t>
            </a:r>
            <a:r>
              <a:rPr lang="nl-NL" dirty="0" err="1"/>
              <a:t>number</a:t>
            </a:r>
            <a:r>
              <a:rPr lang="nl-NL" dirty="0"/>
              <a:t>.</a:t>
            </a:r>
          </a:p>
          <a:p>
            <a:r>
              <a:rPr lang="nl-NL" dirty="0"/>
              <a:t>The missing details (in CIF format)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found in the CSD. An FCF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reconstructed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embedded</a:t>
            </a:r>
            <a:r>
              <a:rPr lang="nl-NL" dirty="0"/>
              <a:t> .</a:t>
            </a:r>
            <a:r>
              <a:rPr lang="nl-NL" dirty="0" err="1"/>
              <a:t>res</a:t>
            </a:r>
            <a:r>
              <a:rPr lang="nl-NL" dirty="0"/>
              <a:t> &amp; .</a:t>
            </a:r>
            <a:r>
              <a:rPr lang="nl-NL" dirty="0" err="1"/>
              <a:t>hkl</a:t>
            </a:r>
            <a:r>
              <a:rPr lang="nl-NL" dirty="0"/>
              <a:t>.</a:t>
            </a:r>
          </a:p>
          <a:p>
            <a:r>
              <a:rPr lang="nl-NL" dirty="0" err="1"/>
              <a:t>Did</a:t>
            </a:r>
            <a:r>
              <a:rPr lang="nl-NL" dirty="0"/>
              <a:t> the referee(s) have access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those</a:t>
            </a:r>
            <a:r>
              <a:rPr lang="nl-NL" dirty="0"/>
              <a:t> data ?</a:t>
            </a:r>
          </a:p>
        </p:txBody>
      </p:sp>
    </p:spTree>
    <p:extLst>
      <p:ext uri="{BB962C8B-B14F-4D97-AF65-F5344CB8AC3E}">
        <p14:creationId xmlns:p14="http://schemas.microsoft.com/office/powerpoint/2010/main" val="2396459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903</Words>
  <Application>Microsoft Macintosh PowerPoint</Application>
  <PresentationFormat>On-screen Show (4:3)</PresentationFormat>
  <Paragraphs>86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Office-thema</vt:lpstr>
      <vt:lpstr>PLATON  and  raw diffraction data opportunities for chemical crystallography publishing</vt:lpstr>
      <vt:lpstr>What is a Crystal Structure Report?</vt:lpstr>
      <vt:lpstr>The Problem is ..</vt:lpstr>
      <vt:lpstr>What is needed for a good Report ?</vt:lpstr>
      <vt:lpstr>The Current Solution</vt:lpstr>
      <vt:lpstr>Required Data for Validation</vt:lpstr>
      <vt:lpstr>An Example with a Problem</vt:lpstr>
      <vt:lpstr>PowerPoint Presentation</vt:lpstr>
      <vt:lpstr>What about the Xtal Details ?</vt:lpstr>
      <vt:lpstr>PowerPoint Presentation</vt:lpstr>
      <vt:lpstr>PowerPoint Presentation</vt:lpstr>
      <vt:lpstr>PowerPoint Presentation</vt:lpstr>
      <vt:lpstr>PowerPoint Presentation</vt:lpstr>
      <vt:lpstr>Inspection of the hkl data</vt:lpstr>
      <vt:lpstr>Example of a Normal Diederichs Plot</vt:lpstr>
      <vt:lpstr>PowerPoint Presentation</vt:lpstr>
      <vt:lpstr>PowerPoint Presentation</vt:lpstr>
      <vt:lpstr>Top of ASYM output listing</vt:lpstr>
      <vt:lpstr>What might have happened ?</vt:lpstr>
      <vt:lpstr>Thus …</vt:lpstr>
      <vt:lpstr>Archival of Diffraction Images?</vt:lpstr>
      <vt:lpstr>PowerPoint Presentation</vt:lpstr>
      <vt:lpstr>Finally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PLATON and raw diffraction data opportunities for chemical crystallography publishing</dc:title>
  <dc:creator>ton spek</dc:creator>
  <cp:lastModifiedBy>Microsoft Office User</cp:lastModifiedBy>
  <cp:revision>58</cp:revision>
  <dcterms:created xsi:type="dcterms:W3CDTF">2019-08-09T10:54:16Z</dcterms:created>
  <dcterms:modified xsi:type="dcterms:W3CDTF">2019-08-19T06:32:03Z</dcterms:modified>
</cp:coreProperties>
</file>