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6"/>
  </p:notesMasterIdLst>
  <p:sldIdLst>
    <p:sldId id="256" r:id="rId2"/>
    <p:sldId id="349" r:id="rId3"/>
    <p:sldId id="350" r:id="rId4"/>
    <p:sldId id="352" r:id="rId5"/>
    <p:sldId id="336" r:id="rId6"/>
    <p:sldId id="337" r:id="rId7"/>
    <p:sldId id="338" r:id="rId8"/>
    <p:sldId id="339" r:id="rId9"/>
    <p:sldId id="344" r:id="rId10"/>
    <p:sldId id="340" r:id="rId11"/>
    <p:sldId id="353" r:id="rId12"/>
    <p:sldId id="342" r:id="rId13"/>
    <p:sldId id="347" r:id="rId14"/>
    <p:sldId id="280" r:id="rId15"/>
    <p:sldId id="308" r:id="rId16"/>
    <p:sldId id="382" r:id="rId17"/>
    <p:sldId id="383" r:id="rId18"/>
    <p:sldId id="384" r:id="rId19"/>
    <p:sldId id="385" r:id="rId20"/>
    <p:sldId id="386" r:id="rId21"/>
    <p:sldId id="387" r:id="rId22"/>
    <p:sldId id="309" r:id="rId23"/>
    <p:sldId id="310" r:id="rId24"/>
    <p:sldId id="260" r:id="rId25"/>
    <p:sldId id="258" r:id="rId26"/>
    <p:sldId id="259" r:id="rId27"/>
    <p:sldId id="261" r:id="rId28"/>
    <p:sldId id="262" r:id="rId29"/>
    <p:sldId id="263" r:id="rId30"/>
    <p:sldId id="264" r:id="rId31"/>
    <p:sldId id="265" r:id="rId32"/>
    <p:sldId id="266" r:id="rId33"/>
    <p:sldId id="257" r:id="rId34"/>
    <p:sldId id="278" r:id="rId35"/>
    <p:sldId id="390" r:id="rId36"/>
    <p:sldId id="279" r:id="rId37"/>
    <p:sldId id="291" r:id="rId38"/>
    <p:sldId id="317" r:id="rId39"/>
    <p:sldId id="318" r:id="rId40"/>
    <p:sldId id="319" r:id="rId41"/>
    <p:sldId id="320" r:id="rId42"/>
    <p:sldId id="321" r:id="rId43"/>
    <p:sldId id="273" r:id="rId44"/>
    <p:sldId id="298" r:id="rId45"/>
    <p:sldId id="299" r:id="rId46"/>
    <p:sldId id="300" r:id="rId47"/>
    <p:sldId id="348" r:id="rId48"/>
    <p:sldId id="335" r:id="rId49"/>
    <p:sldId id="275" r:id="rId50"/>
    <p:sldId id="272" r:id="rId51"/>
    <p:sldId id="267" r:id="rId52"/>
    <p:sldId id="302" r:id="rId53"/>
    <p:sldId id="303" r:id="rId54"/>
    <p:sldId id="304" r:id="rId55"/>
    <p:sldId id="305" r:id="rId56"/>
    <p:sldId id="306" r:id="rId57"/>
    <p:sldId id="270" r:id="rId58"/>
    <p:sldId id="325" r:id="rId59"/>
    <p:sldId id="328" r:id="rId60"/>
    <p:sldId id="326" r:id="rId61"/>
    <p:sldId id="276" r:id="rId62"/>
    <p:sldId id="282" r:id="rId63"/>
    <p:sldId id="283" r:id="rId64"/>
    <p:sldId id="284" r:id="rId65"/>
    <p:sldId id="285" r:id="rId66"/>
    <p:sldId id="286" r:id="rId67"/>
    <p:sldId id="287" r:id="rId68"/>
    <p:sldId id="288" r:id="rId69"/>
    <p:sldId id="290" r:id="rId70"/>
    <p:sldId id="289" r:id="rId71"/>
    <p:sldId id="324" r:id="rId72"/>
    <p:sldId id="323" r:id="rId73"/>
    <p:sldId id="330" r:id="rId74"/>
    <p:sldId id="361" r:id="rId75"/>
    <p:sldId id="362" r:id="rId76"/>
    <p:sldId id="363" r:id="rId77"/>
    <p:sldId id="364" r:id="rId78"/>
    <p:sldId id="365" r:id="rId79"/>
    <p:sldId id="366" r:id="rId80"/>
    <p:sldId id="368" r:id="rId81"/>
    <p:sldId id="369" r:id="rId82"/>
    <p:sldId id="370" r:id="rId83"/>
    <p:sldId id="371" r:id="rId84"/>
    <p:sldId id="372" r:id="rId85"/>
    <p:sldId id="373" r:id="rId86"/>
    <p:sldId id="374" r:id="rId87"/>
    <p:sldId id="375" r:id="rId88"/>
    <p:sldId id="376" r:id="rId89"/>
    <p:sldId id="377" r:id="rId90"/>
    <p:sldId id="378" r:id="rId91"/>
    <p:sldId id="379" r:id="rId92"/>
    <p:sldId id="380" r:id="rId93"/>
    <p:sldId id="389" r:id="rId94"/>
    <p:sldId id="381" r:id="rId95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1112" y="-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notesMaster" Target="notesMasters/notesMaster1.xml"/><Relationship Id="rId97" Type="http://schemas.openxmlformats.org/officeDocument/2006/relationships/printerSettings" Target="printerSettings/printerSettings1.bin"/><Relationship Id="rId98" Type="http://schemas.openxmlformats.org/officeDocument/2006/relationships/presProps" Target="presProps.xml"/><Relationship Id="rId9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theme" Target="theme/theme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3D3B4-87B0-EA4A-B745-C5861C8874CD}" type="datetimeFigureOut">
              <a:rPr lang="nl-NL" smtClean="0"/>
              <a:t>27/09/17</a:t>
            </a:fld>
            <a:endParaRPr lang="en-GB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DE2E0-A8C2-014B-9AF1-AC303D6DB89F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6105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F841D6-83C1-D24A-AEC8-F67822FD7D09}" type="slidenum">
              <a:rPr lang="en-US"/>
              <a:pPr/>
              <a:t>5</a:t>
            </a:fld>
            <a:endParaRPr lang="en-US"/>
          </a:p>
        </p:txBody>
      </p:sp>
      <p:sp>
        <p:nvSpPr>
          <p:cNvPr id="60417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4728" cy="34261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GB"/>
          </a:p>
        </p:txBody>
      </p:sp>
      <p:sp>
        <p:nvSpPr>
          <p:cNvPr id="604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0" y="4342534"/>
            <a:ext cx="5469872" cy="409719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2560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D23ED5B-E848-9840-9C8B-FD8D36F90DFF}" type="slidenum">
              <a:rPr lang="nl-NL"/>
              <a:pPr eaLnBrk="1" hangingPunct="1"/>
              <a:t>45</a:t>
            </a:fld>
            <a:endParaRPr lang="nl-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DE2E0-A8C2-014B-9AF1-AC303D6DB89F}" type="slidenum">
              <a:rPr lang="en-GB" smtClean="0"/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3177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B87FB71-AAF4-9740-BC06-078B9C1CA529}" type="slidenum">
              <a:rPr lang="nl-NL"/>
              <a:pPr/>
              <a:t>58</a:t>
            </a:fld>
            <a:endParaRPr lang="nl-NL"/>
          </a:p>
        </p:txBody>
      </p:sp>
      <p:sp>
        <p:nvSpPr>
          <p:cNvPr id="389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89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6E21B24-D6E2-A145-9628-273B92B17526}" type="slidenum">
              <a:rPr lang="nl-NL"/>
              <a:pPr/>
              <a:t>60</a:t>
            </a:fld>
            <a:endParaRPr lang="nl-NL"/>
          </a:p>
        </p:txBody>
      </p:sp>
      <p:sp>
        <p:nvSpPr>
          <p:cNvPr id="481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81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C7C1E3C-2C56-874D-85BB-28EE521E7C67}" type="slidenum">
              <a:rPr lang="en-US"/>
              <a:pPr/>
              <a:t>72</a:t>
            </a:fld>
            <a:endParaRPr lang="en-US"/>
          </a:p>
        </p:txBody>
      </p:sp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4728" cy="34261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GB"/>
          </a:p>
        </p:txBody>
      </p:sp>
      <p:sp>
        <p:nvSpPr>
          <p:cNvPr id="5427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0" y="4342535"/>
            <a:ext cx="5474074" cy="410152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EA21EA6-3EC0-754C-B369-6FE8A70EFA43}" type="slidenum">
              <a:rPr lang="en-US"/>
              <a:pPr/>
              <a:t>6</a:t>
            </a:fld>
            <a:endParaRPr lang="en-US"/>
          </a:p>
        </p:txBody>
      </p:sp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1143000" y="685512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GB"/>
          </a:p>
        </p:txBody>
      </p:sp>
      <p:sp>
        <p:nvSpPr>
          <p:cNvPr id="6144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0" y="4342534"/>
            <a:ext cx="5469872" cy="409719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47388B-5EED-AA4A-A8F4-3299F88D66C4}" type="slidenum">
              <a:rPr lang="en-US"/>
              <a:pPr/>
              <a:t>7</a:t>
            </a:fld>
            <a:endParaRPr lang="en-US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1143000" y="685512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GB"/>
          </a:p>
        </p:txBody>
      </p:sp>
      <p:sp>
        <p:nvSpPr>
          <p:cNvPr id="6246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0" y="4342535"/>
            <a:ext cx="5469872" cy="411451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524313-DA17-EC4B-BF53-0B982290B5C4}" type="slidenum">
              <a:rPr lang="en-US"/>
              <a:pPr/>
              <a:t>8</a:t>
            </a:fld>
            <a:endParaRPr lang="en-US"/>
          </a:p>
        </p:txBody>
      </p:sp>
      <p:sp>
        <p:nvSpPr>
          <p:cNvPr id="63489" name="Text Box 1"/>
          <p:cNvSpPr txBox="1">
            <a:spLocks noChangeArrowheads="1"/>
          </p:cNvSpPr>
          <p:nvPr/>
        </p:nvSpPr>
        <p:spPr bwMode="auto">
          <a:xfrm>
            <a:off x="1143000" y="685512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GB"/>
          </a:p>
        </p:txBody>
      </p:sp>
      <p:sp>
        <p:nvSpPr>
          <p:cNvPr id="6349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0" y="4342535"/>
            <a:ext cx="5469872" cy="411451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43687F9-E2BF-D241-A331-91FC1C9BEEF7}" type="slidenum">
              <a:rPr lang="en-US"/>
              <a:pPr/>
              <a:t>10</a:t>
            </a:fld>
            <a:endParaRPr lang="en-US"/>
          </a:p>
        </p:txBody>
      </p:sp>
      <p:sp>
        <p:nvSpPr>
          <p:cNvPr id="65537" name="Text Box 1"/>
          <p:cNvSpPr txBox="1">
            <a:spLocks noChangeArrowheads="1"/>
          </p:cNvSpPr>
          <p:nvPr/>
        </p:nvSpPr>
        <p:spPr bwMode="auto">
          <a:xfrm>
            <a:off x="3885640" y="8686512"/>
            <a:ext cx="2970960" cy="45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0766" tIns="41998" rIns="80766" bIns="41998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r" hangingPunct="1">
              <a:buClrTx/>
              <a:buFontTx/>
              <a:buNone/>
            </a:pPr>
            <a:fld id="{07884B5F-AA39-0C46-8007-BB5CA7BDD79D}" type="slidenum">
              <a:rPr lang="en-GB" sz="1100"/>
              <a:pPr algn="r" hangingPunct="1">
                <a:buClrTx/>
                <a:buFontTx/>
                <a:buNone/>
              </a:pPr>
              <a:t>10</a:t>
            </a:fld>
            <a:endParaRPr lang="en-GB" sz="1100"/>
          </a:p>
        </p:txBody>
      </p:sp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1143000" y="685512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GB"/>
          </a:p>
        </p:txBody>
      </p:sp>
      <p:sp>
        <p:nvSpPr>
          <p:cNvPr id="65539" name="Text Box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0" y="4342534"/>
            <a:ext cx="5469872" cy="409719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AF681E5-3FAE-2B48-8D4F-B6905EADF6F9}" type="slidenum">
              <a:rPr lang="en-US"/>
              <a:pPr/>
              <a:t>12</a:t>
            </a:fld>
            <a:endParaRPr lang="en-US"/>
          </a:p>
        </p:txBody>
      </p:sp>
      <p:sp>
        <p:nvSpPr>
          <p:cNvPr id="67585" name="Text Box 1"/>
          <p:cNvSpPr txBox="1">
            <a:spLocks noChangeArrowheads="1"/>
          </p:cNvSpPr>
          <p:nvPr/>
        </p:nvSpPr>
        <p:spPr bwMode="auto">
          <a:xfrm>
            <a:off x="1210235" y="694171"/>
            <a:ext cx="4433328" cy="342467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GB"/>
          </a:p>
        </p:txBody>
      </p:sp>
      <p:sp>
        <p:nvSpPr>
          <p:cNvPr id="675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0" y="4342534"/>
            <a:ext cx="5469872" cy="409719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Calibri" charset="0"/>
            </a:endParaRPr>
          </a:p>
        </p:txBody>
      </p:sp>
      <p:sp>
        <p:nvSpPr>
          <p:cNvPr id="17411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7764255-6532-8F4D-966D-EDA8C3FEF814}" type="slidenum">
              <a:rPr lang="nl-NL" sz="1200"/>
              <a:pPr eaLnBrk="1" hangingPunct="1"/>
              <a:t>25</a:t>
            </a:fld>
            <a:endParaRPr lang="nl-NL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25603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F680CBD-E655-8D42-B446-9DEB96FC0D71}" type="slidenum">
              <a:rPr lang="nl-NL" sz="1200"/>
              <a:pPr eaLnBrk="1" hangingPunct="1"/>
              <a:t>31</a:t>
            </a:fld>
            <a:endParaRPr lang="nl-NL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DE2E0-A8C2-014B-9AF1-AC303D6DB89F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537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Titelstijl van model bewerken</a:t>
            </a:r>
            <a:endParaRPr lang="en-GB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Klik om de titelstijl van het model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CE24-A660-9742-9517-310CB99C2A8E}" type="datetimeFigureOut">
              <a:rPr lang="nl-NL" smtClean="0"/>
              <a:t>27/09/17</a:t>
            </a:fld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24D81-94AE-7A48-9422-12DF697BB6D1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1207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CE24-A660-9742-9517-310CB99C2A8E}" type="datetimeFigureOut">
              <a:rPr lang="nl-NL" smtClean="0"/>
              <a:t>27/09/17</a:t>
            </a:fld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24D81-94AE-7A48-9422-12DF697BB6D1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6689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Titelstijl van model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CE24-A660-9742-9517-310CB99C2A8E}" type="datetimeFigureOut">
              <a:rPr lang="nl-NL" smtClean="0"/>
              <a:t>27/09/17</a:t>
            </a:fld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24D81-94AE-7A48-9422-12DF697BB6D1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2675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CE24-A660-9742-9517-310CB99C2A8E}" type="datetimeFigureOut">
              <a:rPr lang="nl-NL" smtClean="0"/>
              <a:t>27/09/17</a:t>
            </a:fld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24D81-94AE-7A48-9422-12DF697BB6D1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2969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Titelstijl van model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CE24-A660-9742-9517-310CB99C2A8E}" type="datetimeFigureOut">
              <a:rPr lang="nl-NL" smtClean="0"/>
              <a:t>27/09/17</a:t>
            </a:fld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24D81-94AE-7A48-9422-12DF697BB6D1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9368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GB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GB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CE24-A660-9742-9517-310CB99C2A8E}" type="datetimeFigureOut">
              <a:rPr lang="nl-NL" smtClean="0"/>
              <a:t>27/09/17</a:t>
            </a:fld>
            <a:endParaRPr lang="en-GB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24D81-94AE-7A48-9422-12DF697BB6D1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8369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Titelstijl van model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GB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GB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CE24-A660-9742-9517-310CB99C2A8E}" type="datetimeFigureOut">
              <a:rPr lang="nl-NL" smtClean="0"/>
              <a:t>27/09/17</a:t>
            </a:fld>
            <a:endParaRPr lang="en-GB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24D81-94AE-7A48-9422-12DF697BB6D1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7157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CE24-A660-9742-9517-310CB99C2A8E}" type="datetimeFigureOut">
              <a:rPr lang="nl-NL" smtClean="0"/>
              <a:t>27/09/17</a:t>
            </a:fld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24D81-94AE-7A48-9422-12DF697BB6D1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8469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CE24-A660-9742-9517-310CB99C2A8E}" type="datetimeFigureOut">
              <a:rPr lang="nl-NL" smtClean="0"/>
              <a:t>27/09/17</a:t>
            </a:fld>
            <a:endParaRPr lang="en-GB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24D81-94AE-7A48-9422-12DF697BB6D1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5801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CE24-A660-9742-9517-310CB99C2A8E}" type="datetimeFigureOut">
              <a:rPr lang="nl-NL" smtClean="0"/>
              <a:t>27/09/17</a:t>
            </a:fld>
            <a:endParaRPr lang="en-GB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24D81-94AE-7A48-9422-12DF697BB6D1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4311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en-GB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CE24-A660-9742-9517-310CB99C2A8E}" type="datetimeFigureOut">
              <a:rPr lang="nl-NL" smtClean="0"/>
              <a:t>27/09/17</a:t>
            </a:fld>
            <a:endParaRPr lang="en-GB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24D81-94AE-7A48-9422-12DF697BB6D1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6777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Titelstijl van model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9CE24-A660-9742-9517-310CB99C2A8E}" type="datetimeFigureOut">
              <a:rPr lang="nl-NL" smtClean="0"/>
              <a:t>27/09/17</a:t>
            </a:fld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24D81-94AE-7A48-9422-12DF697BB6D1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4722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tif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tif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tiff"/><Relationship Id="rId3" Type="http://schemas.openxmlformats.org/officeDocument/2006/relationships/image" Target="../media/image54.tif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tif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tiff"/><Relationship Id="rId3" Type="http://schemas.openxmlformats.org/officeDocument/2006/relationships/image" Target="../media/image61.tif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4" Type="http://schemas.openxmlformats.org/officeDocument/2006/relationships/image" Target="../media/image65.tiff"/><Relationship Id="rId5" Type="http://schemas.openxmlformats.org/officeDocument/2006/relationships/image" Target="../media/image66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Relationship Id="rId3" Type="http://schemas.openxmlformats.org/officeDocument/2006/relationships/image" Target="../media/image64.tiff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985982"/>
            <a:ext cx="7772400" cy="1879456"/>
          </a:xfrm>
        </p:spPr>
        <p:txBody>
          <a:bodyPr>
            <a:normAutofit fontScale="90000"/>
          </a:bodyPr>
          <a:lstStyle/>
          <a:p>
            <a:r>
              <a:rPr lang="en-GB" sz="3600" dirty="0" smtClean="0">
                <a:solidFill>
                  <a:srgbClr val="FF0000"/>
                </a:solidFill>
              </a:rPr>
              <a:t/>
            </a:r>
            <a:br>
              <a:rPr lang="en-GB" sz="3600" dirty="0" smtClean="0">
                <a:solidFill>
                  <a:srgbClr val="FF0000"/>
                </a:solidFill>
              </a:rPr>
            </a:br>
            <a:r>
              <a:rPr lang="en-GB" sz="3600" dirty="0" smtClean="0">
                <a:solidFill>
                  <a:srgbClr val="FF0000"/>
                </a:solidFill>
              </a:rPr>
              <a:t>Crystal Structure Validation with PLATON</a:t>
            </a:r>
            <a:r>
              <a:rPr lang="en-GB" sz="3600" dirty="0">
                <a:solidFill>
                  <a:srgbClr val="FF0000"/>
                </a:solidFill>
              </a:rPr>
              <a:t/>
            </a:r>
            <a:br>
              <a:rPr lang="en-GB" sz="3600" dirty="0">
                <a:solidFill>
                  <a:srgbClr val="FF0000"/>
                </a:solidFill>
              </a:rPr>
            </a:br>
            <a:r>
              <a:rPr lang="en-GB" sz="3600" dirty="0" smtClean="0">
                <a:solidFill>
                  <a:srgbClr val="FF0000"/>
                </a:solidFill>
              </a:rPr>
              <a:t>and</a:t>
            </a:r>
            <a:br>
              <a:rPr lang="en-GB" sz="3600" dirty="0" smtClean="0">
                <a:solidFill>
                  <a:srgbClr val="FF0000"/>
                </a:solidFill>
              </a:rPr>
            </a:br>
            <a:r>
              <a:rPr lang="en-GB" sz="3600" dirty="0" smtClean="0">
                <a:solidFill>
                  <a:srgbClr val="FF0000"/>
                </a:solidFill>
              </a:rPr>
              <a:t>What Makes a Crystal Structure Report Valid?</a:t>
            </a:r>
            <a:br>
              <a:rPr lang="en-GB" sz="3600" dirty="0" smtClean="0">
                <a:solidFill>
                  <a:srgbClr val="FF0000"/>
                </a:solidFill>
              </a:rPr>
            </a:br>
            <a:r>
              <a:rPr lang="en-GB" sz="3600" dirty="0">
                <a:solidFill>
                  <a:srgbClr val="FF0000"/>
                </a:solidFill>
              </a:rPr>
              <a:t/>
            </a:r>
            <a:br>
              <a:rPr lang="en-GB" sz="3600" dirty="0">
                <a:solidFill>
                  <a:srgbClr val="FF0000"/>
                </a:solidFill>
              </a:rPr>
            </a:br>
            <a:endParaRPr lang="en-GB" sz="3600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052667" y="2882150"/>
            <a:ext cx="7218287" cy="3718910"/>
          </a:xfrm>
        </p:spPr>
        <p:txBody>
          <a:bodyPr>
            <a:normAutofit/>
          </a:bodyPr>
          <a:lstStyle/>
          <a:p>
            <a:r>
              <a:rPr lang="en-GB" sz="3800" dirty="0" smtClean="0"/>
              <a:t>Ton Spek</a:t>
            </a:r>
          </a:p>
          <a:p>
            <a:r>
              <a:rPr lang="en-GB" sz="3800" dirty="0" smtClean="0"/>
              <a:t>Utrecht University (NL)</a:t>
            </a:r>
          </a:p>
          <a:p>
            <a:endParaRPr lang="en-GB" sz="3800" dirty="0" smtClean="0"/>
          </a:p>
          <a:p>
            <a:r>
              <a:rPr lang="en-GB" sz="2800" dirty="0" smtClean="0"/>
              <a:t>PLATON Workshop Berlin, 28-29 </a:t>
            </a:r>
            <a:r>
              <a:rPr lang="en-GB" sz="2800" dirty="0" err="1" smtClean="0"/>
              <a:t>sept.</a:t>
            </a:r>
            <a:r>
              <a:rPr lang="en-GB" sz="2800" dirty="0" smtClean="0"/>
              <a:t> 2017</a:t>
            </a:r>
            <a:endParaRPr lang="en-GB" sz="2800" dirty="0"/>
          </a:p>
          <a:p>
            <a:endParaRPr lang="en-GB" sz="3800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0679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685440" y="465170"/>
            <a:ext cx="7771680" cy="143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 hangingPunct="1">
              <a:buClrTx/>
              <a:buFontTx/>
              <a:buNone/>
            </a:pPr>
            <a:r>
              <a:rPr lang="en-US" sz="4000">
                <a:solidFill>
                  <a:srgbClr val="CC0000"/>
                </a:solidFill>
              </a:rPr>
              <a:t>Archival of Model Parameters</a:t>
            </a:r>
            <a:br>
              <a:rPr lang="en-US" sz="4000">
                <a:solidFill>
                  <a:srgbClr val="CC0000"/>
                </a:solidFill>
              </a:rPr>
            </a:br>
            <a:r>
              <a:rPr lang="en-US" sz="4000">
                <a:solidFill>
                  <a:srgbClr val="CC0000"/>
                </a:solidFill>
              </a:rPr>
              <a:t>in a Publication (Acta Cryst.)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1" y="1798749"/>
            <a:ext cx="8782560" cy="540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40234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Archival up to the 1990s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r>
              <a:rPr lang="en-GB" sz="2800" dirty="0" err="1" smtClean="0"/>
              <a:t>Fo</a:t>
            </a:r>
            <a:r>
              <a:rPr lang="en-GB" sz="2800" dirty="0" smtClean="0"/>
              <a:t>/Fc tables printed or archived as supplementary material. </a:t>
            </a:r>
            <a:r>
              <a:rPr lang="en-GB" sz="2800" dirty="0" smtClean="0">
                <a:solidFill>
                  <a:srgbClr val="FF0000"/>
                </a:solidFill>
              </a:rPr>
              <a:t>Five copies </a:t>
            </a:r>
            <a:r>
              <a:rPr lang="en-GB" sz="2800" dirty="0" smtClean="0"/>
              <a:t>for referees! Difficult to do anything meaningful with it.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57136"/>
            <a:ext cx="9144000" cy="5326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9018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313953"/>
            <a:ext cx="8223840" cy="1058512"/>
          </a:xfrm>
          <a:ln/>
        </p:spPr>
        <p:txBody>
          <a:bodyPr/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dirty="0">
                <a:solidFill>
                  <a:srgbClr val="FF0000"/>
                </a:solidFill>
              </a:rPr>
              <a:t>Early Data Validation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0" y="1604328"/>
            <a:ext cx="8223840" cy="4522075"/>
          </a:xfrm>
          <a:ln/>
        </p:spPr>
        <p:txBody>
          <a:bodyPr>
            <a:normAutofit fontScale="92500" lnSpcReduction="10000"/>
          </a:bodyPr>
          <a:lstStyle/>
          <a:p>
            <a:pPr marL="490495" indent="-457200">
              <a:buFontTx/>
              <a:buChar char="-"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dirty="0" smtClean="0"/>
              <a:t>Early (basic) validation was mainly done by the CSD, after publication. </a:t>
            </a:r>
          </a:p>
          <a:p>
            <a:pPr marL="490495" indent="-457200">
              <a:buFontTx/>
              <a:buChar char="-"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dirty="0" smtClean="0"/>
              <a:t>The coordinate data </a:t>
            </a:r>
            <a:r>
              <a:rPr lang="en-US" dirty="0"/>
              <a:t>were </a:t>
            </a:r>
            <a:r>
              <a:rPr lang="en-US" dirty="0" smtClean="0"/>
              <a:t>retyped into computer readable format from the publication </a:t>
            </a:r>
            <a:r>
              <a:rPr lang="en-US" dirty="0"/>
              <a:t>and checked for internal </a:t>
            </a:r>
            <a:r>
              <a:rPr lang="en-US" dirty="0" smtClean="0"/>
              <a:t>consistency with the also retyped bonds and angles.</a:t>
            </a:r>
          </a:p>
          <a:p>
            <a:pPr marL="490495" indent="-457200">
              <a:buFontTx/>
              <a:buChar char="-"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dirty="0" smtClean="0"/>
              <a:t>Authors </a:t>
            </a:r>
            <a:r>
              <a:rPr lang="en-US" dirty="0"/>
              <a:t>of an erroneous paper were approached to resolve unresolved issues</a:t>
            </a:r>
            <a:r>
              <a:rPr lang="en-US" dirty="0" smtClean="0"/>
              <a:t>.</a:t>
            </a:r>
          </a:p>
          <a:p>
            <a:pPr marL="490495" indent="-457200">
              <a:buFontTx/>
              <a:buChar char="-"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dirty="0" smtClean="0"/>
              <a:t>All this changed with the introduction of the  computer readable archival standard: CIF. </a:t>
            </a:r>
            <a:endParaRPr lang="en-US" dirty="0"/>
          </a:p>
          <a:p>
            <a:pPr indent="-309605"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284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0891"/>
          </a:xfrm>
        </p:spPr>
        <p:txBody>
          <a:bodyPr/>
          <a:lstStyle/>
          <a:p>
            <a:r>
              <a:rPr lang="nl-NL" dirty="0" smtClean="0">
                <a:solidFill>
                  <a:srgbClr val="FF0000"/>
                </a:solidFill>
              </a:rPr>
              <a:t>CIF as </a:t>
            </a:r>
            <a:r>
              <a:rPr lang="nl-NL" dirty="0" err="1" smtClean="0">
                <a:solidFill>
                  <a:srgbClr val="FF0000"/>
                </a:solidFill>
              </a:rPr>
              <a:t>introduced</a:t>
            </a:r>
            <a:r>
              <a:rPr lang="nl-NL" dirty="0" smtClean="0">
                <a:solidFill>
                  <a:srgbClr val="FF0000"/>
                </a:solidFill>
              </a:rPr>
              <a:t> in 1991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nl-NL" sz="2800" dirty="0" smtClean="0"/>
              <a:t>The </a:t>
            </a:r>
            <a:r>
              <a:rPr lang="nl-NL" sz="2800" dirty="0" err="1" smtClean="0">
                <a:solidFill>
                  <a:srgbClr val="0000FF"/>
                </a:solidFill>
              </a:rPr>
              <a:t>main</a:t>
            </a:r>
            <a:r>
              <a:rPr lang="nl-NL" sz="2800" dirty="0" smtClean="0">
                <a:solidFill>
                  <a:srgbClr val="0000FF"/>
                </a:solidFill>
              </a:rPr>
              <a:t> target </a:t>
            </a:r>
            <a:r>
              <a:rPr lang="nl-NL" sz="2800" dirty="0" smtClean="0"/>
              <a:t>of </a:t>
            </a:r>
            <a:r>
              <a:rPr lang="nl-NL" sz="2800" dirty="0" err="1" smtClean="0"/>
              <a:t>many</a:t>
            </a:r>
            <a:r>
              <a:rPr lang="nl-NL" sz="2800" dirty="0" smtClean="0"/>
              <a:t> X-</a:t>
            </a:r>
            <a:r>
              <a:rPr lang="nl-NL" sz="2800" dirty="0" err="1" smtClean="0"/>
              <a:t>ray</a:t>
            </a:r>
            <a:r>
              <a:rPr lang="nl-NL" sz="2800" dirty="0" smtClean="0"/>
              <a:t> studies is the </a:t>
            </a:r>
            <a:r>
              <a:rPr lang="nl-NL" sz="2800" dirty="0">
                <a:solidFill>
                  <a:srgbClr val="0000FF"/>
                </a:solidFill>
              </a:rPr>
              <a:t>3D </a:t>
            </a:r>
            <a:r>
              <a:rPr lang="nl-NL" sz="2800" dirty="0" err="1" smtClean="0">
                <a:solidFill>
                  <a:srgbClr val="0000FF"/>
                </a:solidFill>
              </a:rPr>
              <a:t>molecular</a:t>
            </a:r>
            <a:r>
              <a:rPr lang="nl-NL" sz="2800" dirty="0" smtClean="0">
                <a:solidFill>
                  <a:srgbClr val="0000FF"/>
                </a:solidFill>
              </a:rPr>
              <a:t> </a:t>
            </a:r>
            <a:r>
              <a:rPr lang="nl-NL" sz="2800" dirty="0" err="1" smtClean="0">
                <a:solidFill>
                  <a:srgbClr val="0000FF"/>
                </a:solidFill>
              </a:rPr>
              <a:t>structure</a:t>
            </a:r>
            <a:r>
              <a:rPr lang="nl-NL" sz="2800" dirty="0"/>
              <a:t> </a:t>
            </a:r>
            <a:r>
              <a:rPr lang="nl-NL" sz="2800" dirty="0" smtClean="0"/>
              <a:t>in </a:t>
            </a:r>
            <a:r>
              <a:rPr lang="nl-NL" sz="2800" dirty="0"/>
              <a:t>the form of </a:t>
            </a:r>
            <a:r>
              <a:rPr lang="nl-NL" sz="2800" dirty="0" err="1"/>
              <a:t>coordinates</a:t>
            </a:r>
            <a:r>
              <a:rPr lang="nl-NL" sz="2800" dirty="0"/>
              <a:t>, displacement parameters, </a:t>
            </a:r>
            <a:r>
              <a:rPr lang="nl-NL" sz="2800" dirty="0" err="1"/>
              <a:t>bonds</a:t>
            </a:r>
            <a:r>
              <a:rPr lang="nl-NL" sz="2800" dirty="0"/>
              <a:t> </a:t>
            </a:r>
            <a:r>
              <a:rPr lang="nl-NL" sz="2800" dirty="0" err="1"/>
              <a:t>and</a:t>
            </a:r>
            <a:r>
              <a:rPr lang="nl-NL" sz="2800" dirty="0"/>
              <a:t> </a:t>
            </a:r>
            <a:r>
              <a:rPr lang="nl-NL" sz="2800" dirty="0" err="1"/>
              <a:t>angles</a:t>
            </a:r>
            <a:r>
              <a:rPr lang="nl-NL" sz="2800" dirty="0"/>
              <a:t> etc. </a:t>
            </a:r>
            <a:endParaRPr lang="nl-NL" sz="2800" dirty="0" smtClean="0"/>
          </a:p>
          <a:p>
            <a:r>
              <a:rPr lang="nl-NL" sz="2800" dirty="0" smtClean="0"/>
              <a:t>The computer </a:t>
            </a:r>
            <a:r>
              <a:rPr lang="nl-NL" sz="2800" dirty="0" err="1" smtClean="0"/>
              <a:t>readable</a:t>
            </a:r>
            <a:r>
              <a:rPr lang="nl-NL" sz="2800" dirty="0" smtClean="0"/>
              <a:t> </a:t>
            </a:r>
            <a:r>
              <a:rPr lang="nl-NL" sz="2800" dirty="0" smtClean="0">
                <a:solidFill>
                  <a:srgbClr val="0000FF"/>
                </a:solidFill>
              </a:rPr>
              <a:t>CIF</a:t>
            </a:r>
            <a:r>
              <a:rPr lang="nl-NL" sz="2800" dirty="0" smtClean="0"/>
              <a:t> file standard was </a:t>
            </a:r>
            <a:r>
              <a:rPr lang="nl-NL" sz="2800" dirty="0" err="1" smtClean="0"/>
              <a:t>introduced</a:t>
            </a:r>
            <a:r>
              <a:rPr lang="nl-NL" sz="2800" dirty="0" smtClean="0"/>
              <a:t> in the 1990’s as a </a:t>
            </a:r>
            <a:r>
              <a:rPr lang="nl-NL" sz="2800" dirty="0" err="1" smtClean="0">
                <a:solidFill>
                  <a:srgbClr val="0000FF"/>
                </a:solidFill>
              </a:rPr>
              <a:t>replacement</a:t>
            </a:r>
            <a:r>
              <a:rPr lang="nl-NL" sz="2800" dirty="0" smtClean="0"/>
              <a:t> </a:t>
            </a:r>
            <a:r>
              <a:rPr lang="nl-NL" sz="2800" dirty="0" err="1" smtClean="0"/>
              <a:t>for</a:t>
            </a:r>
            <a:r>
              <a:rPr lang="nl-NL" sz="2800" dirty="0" smtClean="0"/>
              <a:t> the </a:t>
            </a:r>
            <a:r>
              <a:rPr lang="nl-NL" sz="2800" dirty="0" err="1" smtClean="0">
                <a:solidFill>
                  <a:srgbClr val="0000FF"/>
                </a:solidFill>
              </a:rPr>
              <a:t>printed</a:t>
            </a:r>
            <a:r>
              <a:rPr lang="nl-NL" sz="2800" dirty="0">
                <a:solidFill>
                  <a:srgbClr val="0000FF"/>
                </a:solidFill>
              </a:rPr>
              <a:t> </a:t>
            </a:r>
            <a:r>
              <a:rPr lang="nl-NL" sz="2800" dirty="0" err="1" smtClean="0">
                <a:solidFill>
                  <a:srgbClr val="0000FF"/>
                </a:solidFill>
              </a:rPr>
              <a:t>results</a:t>
            </a:r>
            <a:r>
              <a:rPr lang="nl-NL" sz="2800" dirty="0"/>
              <a:t> </a:t>
            </a:r>
            <a:r>
              <a:rPr lang="nl-NL" sz="2800" dirty="0" err="1" smtClean="0"/>
              <a:t>and</a:t>
            </a:r>
            <a:r>
              <a:rPr lang="nl-NL" sz="2800" dirty="0" smtClean="0"/>
              <a:t> </a:t>
            </a:r>
            <a:r>
              <a:rPr lang="nl-NL" sz="2800" dirty="0" err="1" smtClean="0"/>
              <a:t>local</a:t>
            </a:r>
            <a:r>
              <a:rPr lang="nl-NL" sz="2800" dirty="0" smtClean="0"/>
              <a:t> data file formats (e.g. RES)</a:t>
            </a:r>
          </a:p>
          <a:p>
            <a:r>
              <a:rPr lang="nl-NL" sz="2800" dirty="0" smtClean="0"/>
              <a:t>The CIF standard </a:t>
            </a:r>
            <a:r>
              <a:rPr lang="nl-NL" sz="2800" dirty="0" err="1" smtClean="0"/>
              <a:t>facilitates</a:t>
            </a:r>
            <a:r>
              <a:rPr lang="nl-NL" sz="2800" dirty="0" smtClean="0"/>
              <a:t> </a:t>
            </a:r>
            <a:r>
              <a:rPr lang="nl-NL" sz="2800" dirty="0"/>
              <a:t>easy </a:t>
            </a:r>
            <a:r>
              <a:rPr lang="nl-NL" sz="2800" dirty="0">
                <a:solidFill>
                  <a:srgbClr val="0000FF"/>
                </a:solidFill>
              </a:rPr>
              <a:t>data transfer, </a:t>
            </a:r>
            <a:r>
              <a:rPr lang="nl-NL" sz="2800" dirty="0" err="1">
                <a:solidFill>
                  <a:srgbClr val="0000FF"/>
                </a:solidFill>
              </a:rPr>
              <a:t>archival</a:t>
            </a:r>
            <a:r>
              <a:rPr lang="nl-NL" sz="2800" dirty="0">
                <a:solidFill>
                  <a:srgbClr val="0000FF"/>
                </a:solidFill>
              </a:rPr>
              <a:t> </a:t>
            </a:r>
            <a:r>
              <a:rPr lang="nl-NL" sz="2800" dirty="0"/>
              <a:t>(CSD),  </a:t>
            </a:r>
            <a:r>
              <a:rPr lang="nl-NL" sz="2800" dirty="0" err="1"/>
              <a:t>geometry</a:t>
            </a:r>
            <a:r>
              <a:rPr lang="nl-NL" sz="2800" dirty="0"/>
              <a:t> </a:t>
            </a:r>
            <a:r>
              <a:rPr lang="nl-NL" sz="2800" dirty="0" err="1"/>
              <a:t>calculations</a:t>
            </a:r>
            <a:r>
              <a:rPr lang="nl-NL" sz="2800" dirty="0"/>
              <a:t>, </a:t>
            </a:r>
            <a:r>
              <a:rPr lang="nl-NL" sz="2800" dirty="0" err="1"/>
              <a:t>graphics</a:t>
            </a:r>
            <a:r>
              <a:rPr lang="nl-NL" sz="2800" dirty="0"/>
              <a:t>, </a:t>
            </a:r>
            <a:r>
              <a:rPr lang="nl-NL" sz="2800" dirty="0" err="1"/>
              <a:t>publication</a:t>
            </a:r>
            <a:r>
              <a:rPr lang="nl-NL" sz="2800" dirty="0"/>
              <a:t> (Acta </a:t>
            </a:r>
            <a:r>
              <a:rPr lang="nl-NL" sz="2800" dirty="0" err="1"/>
              <a:t>Cryst</a:t>
            </a:r>
            <a:r>
              <a:rPr lang="nl-NL" sz="2800" dirty="0"/>
              <a:t>.) </a:t>
            </a:r>
            <a:r>
              <a:rPr lang="nl-NL" sz="2800" dirty="0" err="1"/>
              <a:t>and</a:t>
            </a:r>
            <a:r>
              <a:rPr lang="nl-NL" sz="2800" dirty="0"/>
              <a:t> </a:t>
            </a:r>
            <a:r>
              <a:rPr lang="nl-NL" sz="2800" dirty="0" err="1"/>
              <a:t>validation</a:t>
            </a:r>
            <a:r>
              <a:rPr lang="nl-NL" sz="2800" dirty="0"/>
              <a:t> (</a:t>
            </a:r>
            <a:r>
              <a:rPr lang="nl-NL" sz="2800" dirty="0" err="1"/>
              <a:t>checkCIF</a:t>
            </a:r>
            <a:r>
              <a:rPr lang="nl-NL" sz="2800" dirty="0"/>
              <a:t>) of the </a:t>
            </a:r>
            <a:r>
              <a:rPr lang="nl-NL" sz="2800" dirty="0" err="1"/>
              <a:t>results</a:t>
            </a:r>
            <a:r>
              <a:rPr lang="nl-NL" sz="2800" dirty="0"/>
              <a:t> of a </a:t>
            </a:r>
            <a:r>
              <a:rPr lang="nl-NL" sz="2800" dirty="0" err="1"/>
              <a:t>crystal</a:t>
            </a:r>
            <a:r>
              <a:rPr lang="nl-NL" sz="2800" dirty="0"/>
              <a:t> </a:t>
            </a:r>
            <a:r>
              <a:rPr lang="nl-NL" sz="2800" dirty="0" err="1" smtClean="0"/>
              <a:t>structure</a:t>
            </a:r>
            <a:r>
              <a:rPr lang="nl-NL" sz="2800" dirty="0" smtClean="0"/>
              <a:t> </a:t>
            </a:r>
            <a:r>
              <a:rPr lang="nl-NL" sz="2800" dirty="0" err="1" smtClean="0"/>
              <a:t>determination</a:t>
            </a:r>
            <a:r>
              <a:rPr lang="nl-NL" sz="2800" dirty="0" smtClean="0"/>
              <a:t>. </a:t>
            </a:r>
            <a:endParaRPr lang="nl-NL" sz="2800" dirty="0"/>
          </a:p>
          <a:p>
            <a:endParaRPr lang="nl-NL" sz="2800" dirty="0" smtClean="0"/>
          </a:p>
          <a:p>
            <a:pPr marL="0" indent="0">
              <a:buNone/>
            </a:pPr>
            <a:endParaRPr lang="nl-NL" sz="2800" dirty="0" smtClean="0"/>
          </a:p>
        </p:txBody>
      </p:sp>
    </p:spTree>
    <p:extLst>
      <p:ext uri="{BB962C8B-B14F-4D97-AF65-F5344CB8AC3E}">
        <p14:creationId xmlns:p14="http://schemas.microsoft.com/office/powerpoint/2010/main" val="2600676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8062"/>
            <a:ext cx="8229600" cy="1143000"/>
          </a:xfrm>
        </p:spPr>
        <p:txBody>
          <a:bodyPr/>
          <a:lstStyle/>
          <a:p>
            <a:r>
              <a:rPr lang="nl-NL" dirty="0" err="1" smtClean="0">
                <a:solidFill>
                  <a:srgbClr val="FF0000"/>
                </a:solidFill>
              </a:rPr>
              <a:t>Early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IUCr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checkCIF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validation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51062"/>
            <a:ext cx="8229600" cy="4675101"/>
          </a:xfrm>
        </p:spPr>
        <p:txBody>
          <a:bodyPr>
            <a:normAutofit fontScale="92500" lnSpcReduction="20000"/>
          </a:bodyPr>
          <a:lstStyle/>
          <a:p>
            <a:r>
              <a:rPr lang="nl-NL" dirty="0"/>
              <a:t>CIF was </a:t>
            </a:r>
            <a:r>
              <a:rPr lang="nl-NL" dirty="0" err="1"/>
              <a:t>early</a:t>
            </a:r>
            <a:r>
              <a:rPr lang="nl-NL" dirty="0"/>
              <a:t> </a:t>
            </a:r>
            <a:r>
              <a:rPr lang="nl-NL" dirty="0" err="1"/>
              <a:t>adopted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the </a:t>
            </a:r>
            <a:r>
              <a:rPr lang="nl-NL" dirty="0" err="1"/>
              <a:t>Sheldrick</a:t>
            </a:r>
            <a:r>
              <a:rPr lang="nl-NL" dirty="0"/>
              <a:t>/</a:t>
            </a:r>
            <a:r>
              <a:rPr lang="nl-NL" dirty="0" smtClean="0"/>
              <a:t>SHELXL92</a:t>
            </a:r>
            <a:endParaRPr lang="nl-NL" dirty="0"/>
          </a:p>
          <a:p>
            <a:r>
              <a:rPr lang="nl-NL" dirty="0" err="1" smtClean="0"/>
              <a:t>Automated</a:t>
            </a:r>
            <a:r>
              <a:rPr lang="nl-NL" dirty="0" smtClean="0"/>
              <a:t> </a:t>
            </a:r>
            <a:r>
              <a:rPr lang="nl-NL" dirty="0" err="1" smtClean="0"/>
              <a:t>Structure</a:t>
            </a:r>
            <a:r>
              <a:rPr lang="nl-NL" dirty="0" smtClean="0"/>
              <a:t> </a:t>
            </a:r>
            <a:r>
              <a:rPr lang="nl-NL" dirty="0" err="1" smtClean="0"/>
              <a:t>validation</a:t>
            </a:r>
            <a:r>
              <a:rPr lang="nl-NL" dirty="0" smtClean="0"/>
              <a:t>, </a:t>
            </a:r>
            <a:r>
              <a:rPr lang="nl-NL" dirty="0" err="1" smtClean="0"/>
              <a:t>based</a:t>
            </a:r>
            <a:r>
              <a:rPr lang="nl-NL" dirty="0" smtClean="0"/>
              <a:t> on CIF, was </a:t>
            </a:r>
            <a:r>
              <a:rPr lang="nl-NL" dirty="0" err="1" smtClean="0"/>
              <a:t>also</a:t>
            </a:r>
            <a:r>
              <a:rPr lang="nl-NL" dirty="0" smtClean="0"/>
              <a:t> </a:t>
            </a:r>
            <a:r>
              <a:rPr lang="nl-NL" dirty="0" err="1" smtClean="0"/>
              <a:t>pioneered</a:t>
            </a:r>
            <a:r>
              <a:rPr lang="nl-NL" dirty="0" smtClean="0"/>
              <a:t> in the </a:t>
            </a:r>
            <a:r>
              <a:rPr lang="nl-NL" dirty="0" err="1" smtClean="0"/>
              <a:t>early</a:t>
            </a:r>
            <a:r>
              <a:rPr lang="nl-NL" dirty="0" smtClean="0"/>
              <a:t> 1990ies </a:t>
            </a:r>
            <a:r>
              <a:rPr lang="nl-NL" dirty="0" err="1" smtClean="0"/>
              <a:t>by</a:t>
            </a:r>
            <a:r>
              <a:rPr lang="nl-NL" dirty="0" smtClean="0"/>
              <a:t> the editors of the </a:t>
            </a:r>
            <a:r>
              <a:rPr lang="nl-NL" dirty="0" err="1" smtClean="0"/>
              <a:t>IUCr</a:t>
            </a:r>
            <a:r>
              <a:rPr lang="nl-NL" dirty="0" smtClean="0"/>
              <a:t> </a:t>
            </a:r>
            <a:r>
              <a:rPr lang="nl-NL" dirty="0" err="1" smtClean="0"/>
              <a:t>journal</a:t>
            </a:r>
            <a:r>
              <a:rPr lang="nl-NL" dirty="0" smtClean="0"/>
              <a:t> Acta </a:t>
            </a:r>
            <a:r>
              <a:rPr lang="nl-NL" dirty="0" err="1" smtClean="0"/>
              <a:t>Cryst</a:t>
            </a:r>
            <a:r>
              <a:rPr lang="nl-NL" dirty="0" smtClean="0"/>
              <a:t>. C.</a:t>
            </a:r>
          </a:p>
          <a:p>
            <a:r>
              <a:rPr lang="nl-NL" dirty="0" smtClean="0"/>
              <a:t>The </a:t>
            </a:r>
            <a:r>
              <a:rPr lang="nl-NL" dirty="0" err="1" smtClean="0"/>
              <a:t>reason</a:t>
            </a:r>
            <a:r>
              <a:rPr lang="nl-NL" dirty="0" smtClean="0"/>
              <a:t> was </a:t>
            </a:r>
            <a:r>
              <a:rPr lang="nl-NL" dirty="0" err="1" smtClean="0"/>
              <a:t>an</a:t>
            </a:r>
            <a:r>
              <a:rPr lang="nl-NL" dirty="0" smtClean="0"/>
              <a:t> </a:t>
            </a:r>
            <a:r>
              <a:rPr lang="nl-NL" dirty="0" err="1" smtClean="0"/>
              <a:t>explosion</a:t>
            </a:r>
            <a:r>
              <a:rPr lang="nl-NL" dirty="0" smtClean="0"/>
              <a:t> of </a:t>
            </a:r>
            <a:r>
              <a:rPr lang="nl-NL" dirty="0" err="1" smtClean="0"/>
              <a:t>structure</a:t>
            </a:r>
            <a:r>
              <a:rPr lang="nl-NL" dirty="0" smtClean="0"/>
              <a:t> </a:t>
            </a:r>
            <a:r>
              <a:rPr lang="nl-NL" dirty="0" err="1" smtClean="0"/>
              <a:t>reports</a:t>
            </a:r>
            <a:r>
              <a:rPr lang="nl-NL" dirty="0" smtClean="0"/>
              <a:t> </a:t>
            </a:r>
            <a:r>
              <a:rPr lang="nl-NL" dirty="0" err="1" smtClean="0"/>
              <a:t>that</a:t>
            </a:r>
            <a:r>
              <a:rPr lang="nl-NL" dirty="0" smtClean="0"/>
              <a:t> </a:t>
            </a:r>
            <a:r>
              <a:rPr lang="nl-NL" dirty="0" err="1" smtClean="0"/>
              <a:t>were</a:t>
            </a:r>
            <a:r>
              <a:rPr lang="nl-NL" dirty="0" smtClean="0"/>
              <a:t> </a:t>
            </a:r>
            <a:r>
              <a:rPr lang="nl-NL" dirty="0" err="1" smtClean="0"/>
              <a:t>submitted</a:t>
            </a:r>
            <a:r>
              <a:rPr lang="nl-NL" dirty="0" smtClean="0"/>
              <a:t> at </a:t>
            </a:r>
            <a:r>
              <a:rPr lang="nl-NL" dirty="0" err="1" smtClean="0"/>
              <a:t>that</a:t>
            </a:r>
            <a:r>
              <a:rPr lang="nl-NL" dirty="0" smtClean="0"/>
              <a:t> time (CCD detectors)</a:t>
            </a:r>
          </a:p>
          <a:p>
            <a:r>
              <a:rPr lang="nl-NL" dirty="0" err="1" smtClean="0"/>
              <a:t>Initially</a:t>
            </a:r>
            <a:r>
              <a:rPr lang="nl-NL" dirty="0" smtClean="0"/>
              <a:t>, </a:t>
            </a:r>
            <a:r>
              <a:rPr lang="nl-NL" dirty="0" err="1" smtClean="0"/>
              <a:t>CIF’s</a:t>
            </a:r>
            <a:r>
              <a:rPr lang="nl-NL" dirty="0" smtClean="0"/>
              <a:t> </a:t>
            </a:r>
            <a:r>
              <a:rPr lang="nl-NL" dirty="0" err="1" smtClean="0"/>
              <a:t>were</a:t>
            </a:r>
            <a:r>
              <a:rPr lang="nl-NL" dirty="0" smtClean="0"/>
              <a:t> </a:t>
            </a:r>
            <a:r>
              <a:rPr lang="nl-NL" dirty="0" err="1" smtClean="0"/>
              <a:t>mainly</a:t>
            </a:r>
            <a:r>
              <a:rPr lang="nl-NL" dirty="0" smtClean="0"/>
              <a:t> </a:t>
            </a:r>
            <a:r>
              <a:rPr lang="nl-NL" dirty="0" err="1" smtClean="0"/>
              <a:t>analysed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consistency</a:t>
            </a:r>
            <a:r>
              <a:rPr lang="nl-NL" dirty="0" smtClean="0"/>
              <a:t>, </a:t>
            </a:r>
            <a:r>
              <a:rPr lang="nl-NL" dirty="0" err="1" smtClean="0"/>
              <a:t>completeness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quality</a:t>
            </a:r>
            <a:r>
              <a:rPr lang="nl-NL" dirty="0" smtClean="0"/>
              <a:t> of the data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refinement</a:t>
            </a:r>
            <a:r>
              <a:rPr lang="nl-NL" dirty="0" smtClean="0"/>
              <a:t> </a:t>
            </a:r>
            <a:r>
              <a:rPr lang="nl-NL" dirty="0" err="1" smtClean="0"/>
              <a:t>result</a:t>
            </a:r>
            <a:r>
              <a:rPr lang="nl-NL" dirty="0" smtClean="0"/>
              <a:t>.</a:t>
            </a:r>
          </a:p>
          <a:p>
            <a:r>
              <a:rPr lang="nl-NL" dirty="0" smtClean="0"/>
              <a:t>A  </a:t>
            </a:r>
            <a:r>
              <a:rPr lang="nl-NL" dirty="0" err="1" smtClean="0"/>
              <a:t>validation</a:t>
            </a:r>
            <a:r>
              <a:rPr lang="nl-NL" dirty="0" smtClean="0"/>
              <a:t> report was </a:t>
            </a:r>
            <a:r>
              <a:rPr lang="nl-NL" dirty="0" err="1" smtClean="0"/>
              <a:t>created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support the editorial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refereeing</a:t>
            </a:r>
            <a:r>
              <a:rPr lang="nl-NL" dirty="0" smtClean="0"/>
              <a:t> </a:t>
            </a:r>
            <a:r>
              <a:rPr lang="nl-NL" dirty="0" err="1" smtClean="0"/>
              <a:t>process</a:t>
            </a:r>
            <a:r>
              <a:rPr lang="nl-NL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1068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Today’s </a:t>
            </a:r>
            <a:r>
              <a:rPr lang="en-GB" dirty="0" err="1" smtClean="0">
                <a:solidFill>
                  <a:srgbClr val="FF0000"/>
                </a:solidFill>
              </a:rPr>
              <a:t>IUCr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c</a:t>
            </a:r>
            <a:r>
              <a:rPr lang="en-GB" dirty="0" err="1" smtClean="0">
                <a:solidFill>
                  <a:srgbClr val="FF0000"/>
                </a:solidFill>
              </a:rPr>
              <a:t>heckCIF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199" y="1417638"/>
            <a:ext cx="8482115" cy="4708525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Today, </a:t>
            </a:r>
            <a:r>
              <a:rPr lang="en-GB" dirty="0" err="1" smtClean="0"/>
              <a:t>IUCr</a:t>
            </a:r>
            <a:r>
              <a:rPr lang="en-GB" dirty="0" smtClean="0"/>
              <a:t>/</a:t>
            </a:r>
            <a:r>
              <a:rPr lang="en-GB" dirty="0" err="1" smtClean="0"/>
              <a:t>checkCIF</a:t>
            </a:r>
            <a:r>
              <a:rPr lang="en-GB" dirty="0" smtClean="0"/>
              <a:t> tool is mainly based on the </a:t>
            </a:r>
            <a:r>
              <a:rPr lang="en-GB" dirty="0" err="1"/>
              <a:t>c</a:t>
            </a:r>
            <a:r>
              <a:rPr lang="en-GB" dirty="0" err="1" smtClean="0"/>
              <a:t>heckCIF</a:t>
            </a:r>
            <a:r>
              <a:rPr lang="en-GB" dirty="0" smtClean="0"/>
              <a:t> tool in the PLATON program.</a:t>
            </a:r>
          </a:p>
          <a:p>
            <a:r>
              <a:rPr lang="en-GB" dirty="0" smtClean="0"/>
              <a:t>Easily available through the </a:t>
            </a:r>
            <a:r>
              <a:rPr lang="en-GB" dirty="0" err="1" smtClean="0"/>
              <a:t>IUCr</a:t>
            </a:r>
            <a:r>
              <a:rPr lang="en-GB" dirty="0" smtClean="0"/>
              <a:t> </a:t>
            </a:r>
            <a:r>
              <a:rPr lang="en-GB" dirty="0" err="1"/>
              <a:t>c</a:t>
            </a:r>
            <a:r>
              <a:rPr lang="en-GB" dirty="0" err="1" smtClean="0"/>
              <a:t>heckCIF</a:t>
            </a:r>
            <a:r>
              <a:rPr lang="en-GB" dirty="0" smtClean="0"/>
              <a:t> server</a:t>
            </a:r>
          </a:p>
          <a:p>
            <a:r>
              <a:rPr lang="en-GB" dirty="0" smtClean="0"/>
              <a:t>Also available for in-house use with a locally installed PLATON executable (LINUX, Mac-OSX, MS-Windows.) that also offers  supplementary analysis tools to </a:t>
            </a:r>
            <a:r>
              <a:rPr lang="en-GB" dirty="0" smtClean="0"/>
              <a:t>investigate </a:t>
            </a:r>
            <a:r>
              <a:rPr lang="en-GB" dirty="0" err="1" smtClean="0"/>
              <a:t>ALERTed</a:t>
            </a:r>
            <a:r>
              <a:rPr lang="en-GB" dirty="0" smtClean="0"/>
              <a:t> issues.</a:t>
            </a:r>
          </a:p>
          <a:p>
            <a:r>
              <a:rPr lang="en-GB" dirty="0" smtClean="0"/>
              <a:t>Input: CIF (+ FCF) created with SHELXL, OLEX2 etc.</a:t>
            </a:r>
          </a:p>
          <a:p>
            <a:r>
              <a:rPr lang="en-GB" dirty="0" smtClean="0"/>
              <a:t>Output: A CIF validation report (.</a:t>
            </a:r>
            <a:r>
              <a:rPr lang="en-GB" dirty="0" err="1" smtClean="0"/>
              <a:t>chk</a:t>
            </a:r>
            <a:r>
              <a:rPr lang="en-GB" dirty="0" smtClean="0"/>
              <a:t>) and an FCF</a:t>
            </a:r>
          </a:p>
          <a:p>
            <a:pPr marL="0" indent="0">
              <a:buNone/>
            </a:pPr>
            <a:r>
              <a:rPr lang="en-GB" dirty="0" smtClean="0"/>
              <a:t>    analysis report (.</a:t>
            </a:r>
            <a:r>
              <a:rPr lang="en-GB" dirty="0" err="1" smtClean="0"/>
              <a:t>ckf</a:t>
            </a:r>
            <a:r>
              <a:rPr lang="en-GB" dirty="0" smtClean="0"/>
              <a:t>) or the </a:t>
            </a:r>
            <a:r>
              <a:rPr lang="en-GB" dirty="0" err="1" smtClean="0"/>
              <a:t>IUCr</a:t>
            </a:r>
            <a:r>
              <a:rPr lang="en-GB" dirty="0" smtClean="0"/>
              <a:t> </a:t>
            </a:r>
            <a:r>
              <a:rPr lang="en-GB" dirty="0" err="1" smtClean="0"/>
              <a:t>checkCIF</a:t>
            </a:r>
            <a:r>
              <a:rPr lang="en-GB" dirty="0" smtClean="0"/>
              <a:t> report.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5238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F0000"/>
                </a:solidFill>
              </a:rPr>
              <a:t>ALERTS A,B,C &amp; G Level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nl-NL" dirty="0" err="1" smtClean="0"/>
              <a:t>All</a:t>
            </a:r>
            <a:r>
              <a:rPr lang="nl-NL" dirty="0" smtClean="0"/>
              <a:t> ALERTS </a:t>
            </a:r>
            <a:r>
              <a:rPr lang="nl-NL" dirty="0" err="1" smtClean="0"/>
              <a:t>should</a:t>
            </a:r>
            <a:r>
              <a:rPr lang="nl-NL" dirty="0" smtClean="0"/>
              <a:t> </a:t>
            </a:r>
            <a:r>
              <a:rPr lang="nl-NL" dirty="0" err="1" smtClean="0"/>
              <a:t>be</a:t>
            </a:r>
            <a:r>
              <a:rPr lang="nl-NL" dirty="0" smtClean="0"/>
              <a:t> </a:t>
            </a:r>
            <a:r>
              <a:rPr lang="nl-NL" dirty="0" err="1" smtClean="0"/>
              <a:t>inspected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possibly</a:t>
            </a:r>
            <a:r>
              <a:rPr lang="nl-NL" dirty="0" smtClean="0"/>
              <a:t> </a:t>
            </a:r>
            <a:r>
              <a:rPr lang="nl-NL" dirty="0" err="1" smtClean="0"/>
              <a:t>acted</a:t>
            </a:r>
            <a:r>
              <a:rPr lang="nl-NL" dirty="0" smtClean="0"/>
              <a:t> </a:t>
            </a:r>
            <a:r>
              <a:rPr lang="nl-NL" dirty="0" err="1" smtClean="0"/>
              <a:t>upon</a:t>
            </a:r>
            <a:r>
              <a:rPr lang="nl-NL" dirty="0" smtClean="0"/>
              <a:t> (in </a:t>
            </a:r>
            <a:r>
              <a:rPr lang="nl-NL" dirty="0" err="1" smtClean="0"/>
              <a:t>particular</a:t>
            </a:r>
            <a:r>
              <a:rPr lang="nl-NL" dirty="0" smtClean="0"/>
              <a:t> A-ALERTS </a:t>
            </a:r>
            <a:r>
              <a:rPr lang="nl-NL" dirty="0" err="1" smtClean="0"/>
              <a:t>with</a:t>
            </a:r>
            <a:r>
              <a:rPr lang="nl-NL" dirty="0" smtClean="0"/>
              <a:t> a </a:t>
            </a:r>
            <a:r>
              <a:rPr lang="nl-NL" dirty="0" err="1" smtClean="0"/>
              <a:t>suitable</a:t>
            </a:r>
            <a:r>
              <a:rPr lang="nl-NL" dirty="0" smtClean="0"/>
              <a:t> response)</a:t>
            </a:r>
          </a:p>
          <a:p>
            <a:r>
              <a:rPr lang="nl-NL" dirty="0" smtClean="0"/>
              <a:t>The </a:t>
            </a:r>
            <a:r>
              <a:rPr lang="nl-NL" dirty="0" err="1" smtClean="0"/>
              <a:t>on-line</a:t>
            </a:r>
            <a:r>
              <a:rPr lang="nl-NL" dirty="0" smtClean="0"/>
              <a:t> </a:t>
            </a:r>
            <a:r>
              <a:rPr lang="nl-NL" dirty="0" err="1" smtClean="0"/>
              <a:t>documentation</a:t>
            </a:r>
            <a:r>
              <a:rPr lang="nl-NL" dirty="0" smtClean="0"/>
              <a:t> of </a:t>
            </a:r>
            <a:r>
              <a:rPr lang="nl-NL" dirty="0" err="1" smtClean="0"/>
              <a:t>an</a:t>
            </a:r>
            <a:r>
              <a:rPr lang="nl-NL" dirty="0" smtClean="0"/>
              <a:t> ALERT </a:t>
            </a:r>
            <a:r>
              <a:rPr lang="nl-NL" dirty="0" err="1" smtClean="0"/>
              <a:t>should</a:t>
            </a:r>
            <a:r>
              <a:rPr lang="nl-NL" dirty="0" smtClean="0"/>
              <a:t> </a:t>
            </a:r>
            <a:r>
              <a:rPr lang="nl-NL" dirty="0" err="1" smtClean="0"/>
              <a:t>be</a:t>
            </a:r>
            <a:r>
              <a:rPr lang="nl-NL" dirty="0" smtClean="0"/>
              <a:t> </a:t>
            </a:r>
            <a:r>
              <a:rPr lang="nl-NL" dirty="0" err="1" smtClean="0"/>
              <a:t>consulted</a:t>
            </a:r>
            <a:r>
              <a:rPr lang="nl-NL" dirty="0" smtClean="0"/>
              <a:t>. (</a:t>
            </a:r>
            <a:r>
              <a:rPr lang="nl-NL" dirty="0" err="1" smtClean="0"/>
              <a:t>check.def</a:t>
            </a:r>
            <a:r>
              <a:rPr lang="nl-NL" dirty="0" smtClean="0"/>
              <a:t>, CIF-</a:t>
            </a:r>
            <a:r>
              <a:rPr lang="nl-NL" dirty="0" err="1" smtClean="0"/>
              <a:t>VALIDATION.pdf</a:t>
            </a:r>
            <a:r>
              <a:rPr lang="nl-NL" dirty="0" smtClean="0"/>
              <a:t>, </a:t>
            </a:r>
            <a:r>
              <a:rPr lang="nl-NL" dirty="0" err="1" smtClean="0"/>
              <a:t>IUCr</a:t>
            </a:r>
            <a:r>
              <a:rPr lang="nl-NL" dirty="0" smtClean="0"/>
              <a:t>)</a:t>
            </a:r>
          </a:p>
          <a:p>
            <a:r>
              <a:rPr lang="nl-NL" dirty="0" err="1" smtClean="0"/>
              <a:t>Not</a:t>
            </a:r>
            <a:r>
              <a:rPr lang="nl-NL" dirty="0" smtClean="0"/>
              <a:t> </a:t>
            </a:r>
            <a:r>
              <a:rPr lang="nl-NL" dirty="0" err="1" smtClean="0"/>
              <a:t>all</a:t>
            </a:r>
            <a:r>
              <a:rPr lang="nl-NL" dirty="0" smtClean="0"/>
              <a:t> ALERTS are ERRORS but </a:t>
            </a:r>
            <a:r>
              <a:rPr lang="nl-NL" dirty="0" err="1" smtClean="0"/>
              <a:t>may</a:t>
            </a:r>
            <a:r>
              <a:rPr lang="nl-NL" dirty="0" smtClean="0"/>
              <a:t> </a:t>
            </a:r>
            <a:r>
              <a:rPr lang="nl-NL" dirty="0" err="1" smtClean="0"/>
              <a:t>instead</a:t>
            </a:r>
            <a:r>
              <a:rPr lang="nl-NL" dirty="0" smtClean="0"/>
              <a:t> </a:t>
            </a:r>
            <a:r>
              <a:rPr lang="nl-NL" dirty="0" smtClean="0"/>
              <a:t>point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interesting</a:t>
            </a:r>
            <a:r>
              <a:rPr lang="nl-NL" dirty="0" smtClean="0"/>
              <a:t> or </a:t>
            </a:r>
            <a:r>
              <a:rPr lang="nl-NL" dirty="0" err="1" smtClean="0"/>
              <a:t>unusual</a:t>
            </a:r>
            <a:r>
              <a:rPr lang="nl-NL" dirty="0" smtClean="0"/>
              <a:t> issues or </a:t>
            </a:r>
            <a:r>
              <a:rPr lang="nl-NL" dirty="0" err="1" smtClean="0"/>
              <a:t>just</a:t>
            </a:r>
            <a:r>
              <a:rPr lang="nl-NL" dirty="0" smtClean="0"/>
              <a:t> offer relevant information </a:t>
            </a:r>
            <a:r>
              <a:rPr lang="nl-NL" dirty="0" err="1" smtClean="0"/>
              <a:t>such</a:t>
            </a:r>
            <a:r>
              <a:rPr lang="nl-NL" dirty="0" smtClean="0"/>
              <a:t> as R &amp; S </a:t>
            </a:r>
            <a:r>
              <a:rPr lang="nl-NL" dirty="0" err="1" smtClean="0"/>
              <a:t>assignments</a:t>
            </a:r>
            <a:r>
              <a:rPr lang="nl-NL" dirty="0" smtClean="0"/>
              <a:t>..</a:t>
            </a:r>
          </a:p>
          <a:p>
            <a:r>
              <a:rPr lang="nl-NL" dirty="0" err="1" smtClean="0"/>
              <a:t>Sometimes</a:t>
            </a:r>
            <a:r>
              <a:rPr lang="nl-NL" dirty="0" smtClean="0"/>
              <a:t>, a </a:t>
            </a:r>
            <a:r>
              <a:rPr lang="nl-NL" dirty="0" err="1" smtClean="0"/>
              <a:t>combination</a:t>
            </a:r>
            <a:r>
              <a:rPr lang="nl-NL" dirty="0" smtClean="0"/>
              <a:t> of low level ALERTS (e.g. C or G level) </a:t>
            </a:r>
            <a:r>
              <a:rPr lang="nl-NL" dirty="0" err="1" smtClean="0"/>
              <a:t>may</a:t>
            </a:r>
            <a:r>
              <a:rPr lang="nl-NL" dirty="0" smtClean="0"/>
              <a:t> point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serious</a:t>
            </a:r>
            <a:r>
              <a:rPr lang="nl-NL" dirty="0" smtClean="0"/>
              <a:t> </a:t>
            </a:r>
            <a:r>
              <a:rPr lang="nl-NL" dirty="0" err="1" smtClean="0"/>
              <a:t>problems</a:t>
            </a:r>
            <a:r>
              <a:rPr lang="nl-NL" dirty="0" smtClean="0"/>
              <a:t> as well.</a:t>
            </a:r>
          </a:p>
          <a:p>
            <a:r>
              <a:rPr lang="nl-NL" dirty="0" err="1" smtClean="0"/>
              <a:t>checkCIF</a:t>
            </a:r>
            <a:r>
              <a:rPr lang="nl-NL" dirty="0" smtClean="0"/>
              <a:t> is a </a:t>
            </a:r>
            <a:r>
              <a:rPr lang="nl-NL" dirty="0" err="1" smtClean="0"/>
              <a:t>learning</a:t>
            </a:r>
            <a:r>
              <a:rPr lang="nl-NL" dirty="0" smtClean="0"/>
              <a:t> </a:t>
            </a:r>
            <a:r>
              <a:rPr lang="nl-NL" dirty="0" err="1" smtClean="0"/>
              <a:t>process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is </a:t>
            </a:r>
            <a:r>
              <a:rPr lang="nl-NL" dirty="0" err="1" smtClean="0"/>
              <a:t>still</a:t>
            </a:r>
            <a:r>
              <a:rPr lang="nl-NL" dirty="0" smtClean="0"/>
              <a:t> </a:t>
            </a:r>
            <a:r>
              <a:rPr lang="nl-NL" dirty="0" err="1" smtClean="0"/>
              <a:t>developing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new ALERTS </a:t>
            </a:r>
            <a:r>
              <a:rPr lang="nl-NL" dirty="0" err="1" smtClean="0"/>
              <a:t>added</a:t>
            </a:r>
            <a:r>
              <a:rPr lang="nl-NL" dirty="0" smtClean="0"/>
              <a:t> or </a:t>
            </a:r>
            <a:r>
              <a:rPr lang="nl-NL" dirty="0" err="1" smtClean="0"/>
              <a:t>finetuned</a:t>
            </a:r>
            <a:r>
              <a:rPr lang="nl-NL" dirty="0" smtClean="0"/>
              <a:t>.</a:t>
            </a:r>
          </a:p>
          <a:p>
            <a:pPr marL="0" indent="0">
              <a:buNone/>
            </a:pPr>
            <a:endParaRPr lang="nl-NL" dirty="0" smtClean="0">
              <a:solidFill>
                <a:srgbClr val="FF0000"/>
              </a:solidFill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77576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TESTS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Currently, 471 tests have been implemented</a:t>
            </a:r>
          </a:p>
          <a:p>
            <a:r>
              <a:rPr lang="en-GB" dirty="0" smtClean="0"/>
              <a:t>Testing the displacement </a:t>
            </a:r>
            <a:r>
              <a:rPr lang="en-GB" dirty="0" smtClean="0"/>
              <a:t>ellipsoids (</a:t>
            </a:r>
            <a:r>
              <a:rPr lang="en-GB" dirty="0" err="1" smtClean="0"/>
              <a:t>Hirshfeld</a:t>
            </a:r>
            <a:r>
              <a:rPr lang="en-GB" dirty="0" smtClean="0"/>
              <a:t>) </a:t>
            </a:r>
            <a:endParaRPr lang="en-GB" dirty="0" smtClean="0"/>
          </a:p>
          <a:p>
            <a:r>
              <a:rPr lang="en-GB" dirty="0" smtClean="0"/>
              <a:t>Testing short contacts (e.g. H </a:t>
            </a:r>
            <a:r>
              <a:rPr lang="mr-IN" dirty="0" smtClean="0"/>
              <a:t>…</a:t>
            </a:r>
            <a:r>
              <a:rPr lang="en-US" dirty="0" smtClean="0"/>
              <a:t> H)</a:t>
            </a:r>
          </a:p>
          <a:p>
            <a:r>
              <a:rPr lang="en-US" dirty="0" smtClean="0"/>
              <a:t>Testing geometry</a:t>
            </a:r>
          </a:p>
          <a:p>
            <a:r>
              <a:rPr lang="en-US" dirty="0" smtClean="0"/>
              <a:t>Testing for missed symmetry</a:t>
            </a:r>
          </a:p>
          <a:p>
            <a:r>
              <a:rPr lang="en-US" dirty="0" smtClean="0"/>
              <a:t>Testing for missed twinning</a:t>
            </a:r>
          </a:p>
          <a:p>
            <a:r>
              <a:rPr lang="en-US" dirty="0" smtClean="0"/>
              <a:t>EXAMPLE of a PLATON/</a:t>
            </a:r>
            <a:r>
              <a:rPr lang="en-US" dirty="0" err="1" smtClean="0"/>
              <a:t>checkCIF</a:t>
            </a:r>
            <a:r>
              <a:rPr lang="en-US" dirty="0" smtClean="0"/>
              <a:t> report &gt;&gt;&gt;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9857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ex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434500"/>
            <a:ext cx="8179542" cy="612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ex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17" y="1016000"/>
            <a:ext cx="8705390" cy="482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49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The Central Message of this Talk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17841"/>
          </a:xfrm>
        </p:spPr>
        <p:txBody>
          <a:bodyPr>
            <a:normAutofit/>
          </a:bodyPr>
          <a:lstStyle/>
          <a:p>
            <a:r>
              <a:rPr lang="en-GB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valid crystal structure report should not only present</a:t>
            </a:r>
            <a:r>
              <a:rPr lang="en-GB" sz="4000" dirty="0" smtClean="0"/>
              <a:t> </a:t>
            </a:r>
            <a:r>
              <a:rPr lang="en-GB" sz="4000" i="1" dirty="0" smtClean="0">
                <a:solidFill>
                  <a:srgbClr val="FF0000"/>
                </a:solidFill>
              </a:rPr>
              <a:t>the authors interpretation of the experimental data</a:t>
            </a:r>
            <a:r>
              <a:rPr lang="en-GB" sz="4000" dirty="0" smtClean="0"/>
              <a:t> but also include, for proper validation, </a:t>
            </a:r>
            <a:r>
              <a:rPr lang="en-GB" sz="4000" i="1" dirty="0" smtClean="0">
                <a:solidFill>
                  <a:srgbClr val="FF0000"/>
                </a:solidFill>
              </a:rPr>
              <a:t>the experimental data</a:t>
            </a:r>
            <a:r>
              <a:rPr lang="en-GB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themselves on which the report is based.</a:t>
            </a:r>
          </a:p>
          <a:p>
            <a:r>
              <a:rPr lang="en-GB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Sounds obvious, but not always done</a:t>
            </a:r>
            <a:endParaRPr lang="en-GB" sz="4000" dirty="0" smtClean="0"/>
          </a:p>
          <a:p>
            <a:pPr marL="0" indent="0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747903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17" y="1169808"/>
            <a:ext cx="8738808" cy="479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05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ex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44" y="878587"/>
            <a:ext cx="8676148" cy="512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66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The </a:t>
            </a:r>
            <a:r>
              <a:rPr lang="en-GB" dirty="0" err="1" smtClean="0">
                <a:solidFill>
                  <a:srgbClr val="FF0000"/>
                </a:solidFill>
              </a:rPr>
              <a:t>checkCIF</a:t>
            </a:r>
            <a:r>
              <a:rPr lang="en-GB" dirty="0" smtClean="0">
                <a:solidFill>
                  <a:srgbClr val="FF0000"/>
                </a:solidFill>
              </a:rPr>
              <a:t> Tool aims .. 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To help authors to avoid obvious errors and pitfalls prior to publication and to point at (possibly interesting) issues to be investigated further and discussed.</a:t>
            </a:r>
          </a:p>
          <a:p>
            <a:r>
              <a:rPr lang="en-GB" dirty="0" smtClean="0"/>
              <a:t>To notify referees, editors and readers about unusual/interesting issues to be considered.</a:t>
            </a:r>
          </a:p>
          <a:p>
            <a:pPr marL="0" indent="0">
              <a:buNone/>
            </a:pPr>
            <a:r>
              <a:rPr lang="nl-NL" dirty="0"/>
              <a:t>Most </a:t>
            </a:r>
            <a:r>
              <a:rPr lang="nl-NL" dirty="0" err="1"/>
              <a:t>journals</a:t>
            </a:r>
            <a:r>
              <a:rPr lang="nl-NL" dirty="0"/>
              <a:t> </a:t>
            </a:r>
            <a:r>
              <a:rPr lang="nl-NL" dirty="0" err="1" smtClean="0"/>
              <a:t>now</a:t>
            </a:r>
            <a:r>
              <a:rPr lang="nl-NL" dirty="0" smtClean="0"/>
              <a:t> </a:t>
            </a:r>
            <a:r>
              <a:rPr lang="nl-NL" dirty="0" err="1" smtClean="0"/>
              <a:t>require</a:t>
            </a:r>
            <a:r>
              <a:rPr lang="nl-NL" dirty="0" smtClean="0"/>
              <a:t> a </a:t>
            </a:r>
            <a:r>
              <a:rPr lang="nl-NL" dirty="0" err="1" smtClean="0"/>
              <a:t>validation</a:t>
            </a:r>
            <a:r>
              <a:rPr lang="nl-NL" dirty="0" smtClean="0"/>
              <a:t> report, </a:t>
            </a:r>
            <a:r>
              <a:rPr lang="nl-NL" dirty="0" err="1"/>
              <a:t>created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the </a:t>
            </a:r>
            <a:r>
              <a:rPr lang="nl-NL" dirty="0" err="1"/>
              <a:t>IUCr</a:t>
            </a:r>
            <a:r>
              <a:rPr lang="nl-NL" dirty="0"/>
              <a:t> </a:t>
            </a:r>
            <a:r>
              <a:rPr lang="nl-NL" dirty="0" err="1"/>
              <a:t>checkCIF</a:t>
            </a:r>
            <a:r>
              <a:rPr lang="nl-NL" dirty="0"/>
              <a:t> </a:t>
            </a:r>
            <a:r>
              <a:rPr lang="nl-NL" dirty="0" smtClean="0"/>
              <a:t>server,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smtClean="0"/>
              <a:t>papers </a:t>
            </a:r>
            <a:r>
              <a:rPr lang="nl-NL" dirty="0" err="1" smtClean="0"/>
              <a:t>that</a:t>
            </a:r>
            <a:r>
              <a:rPr lang="nl-NL" dirty="0" smtClean="0"/>
              <a:t> </a:t>
            </a:r>
            <a:r>
              <a:rPr lang="nl-NL" dirty="0" err="1" smtClean="0"/>
              <a:t>include</a:t>
            </a:r>
            <a:r>
              <a:rPr lang="nl-NL" dirty="0" smtClean="0"/>
              <a:t> a </a:t>
            </a:r>
            <a:r>
              <a:rPr lang="nl-NL" dirty="0" err="1" smtClean="0"/>
              <a:t>crystal</a:t>
            </a:r>
            <a:r>
              <a:rPr lang="nl-NL" dirty="0" smtClean="0"/>
              <a:t> </a:t>
            </a:r>
            <a:r>
              <a:rPr lang="nl-NL" dirty="0" err="1" smtClean="0"/>
              <a:t>structure</a:t>
            </a:r>
            <a:r>
              <a:rPr lang="nl-NL" dirty="0" smtClean="0"/>
              <a:t> report.</a:t>
            </a:r>
            <a:endParaRPr lang="nl-NL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6472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4901"/>
          </a:xfrm>
        </p:spPr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Does it work ?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19944"/>
            <a:ext cx="8229600" cy="4906220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Yes for the </a:t>
            </a:r>
            <a:r>
              <a:rPr lang="en-GB" dirty="0" err="1" smtClean="0"/>
              <a:t>IUCr</a:t>
            </a:r>
            <a:r>
              <a:rPr lang="en-GB" dirty="0" smtClean="0"/>
              <a:t> journals but unfortunately </a:t>
            </a:r>
            <a:r>
              <a:rPr lang="en-GB" dirty="0"/>
              <a:t>n</a:t>
            </a:r>
            <a:r>
              <a:rPr lang="en-GB" dirty="0" smtClean="0"/>
              <a:t>ot always with chemical journals.</a:t>
            </a:r>
          </a:p>
          <a:p>
            <a:r>
              <a:rPr lang="en-GB" dirty="0"/>
              <a:t>S</a:t>
            </a:r>
            <a:r>
              <a:rPr lang="nl-NL" dirty="0" err="1" smtClean="0"/>
              <a:t>ignificant</a:t>
            </a:r>
            <a:r>
              <a:rPr lang="nl-NL" dirty="0" smtClean="0"/>
              <a:t> </a:t>
            </a:r>
            <a:r>
              <a:rPr lang="nl-NL" dirty="0" err="1"/>
              <a:t>knowledge</a:t>
            </a:r>
            <a:r>
              <a:rPr lang="nl-NL" dirty="0"/>
              <a:t> of the </a:t>
            </a:r>
            <a:r>
              <a:rPr lang="nl-NL" dirty="0" err="1"/>
              <a:t>crystallographic</a:t>
            </a:r>
            <a:r>
              <a:rPr lang="nl-NL" dirty="0"/>
              <a:t> procedures (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underlying</a:t>
            </a:r>
            <a:r>
              <a:rPr lang="nl-NL" dirty="0"/>
              <a:t> </a:t>
            </a:r>
            <a:r>
              <a:rPr lang="nl-NL" dirty="0" err="1"/>
              <a:t>chemistry</a:t>
            </a:r>
            <a:r>
              <a:rPr lang="nl-NL" dirty="0"/>
              <a:t>) </a:t>
            </a:r>
            <a:r>
              <a:rPr lang="nl-NL" dirty="0" err="1"/>
              <a:t>will</a:t>
            </a:r>
            <a:r>
              <a:rPr lang="nl-NL" dirty="0"/>
              <a:t> </a:t>
            </a:r>
            <a:r>
              <a:rPr lang="nl-NL" dirty="0" err="1"/>
              <a:t>still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needed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a</a:t>
            </a:r>
            <a:r>
              <a:rPr lang="nl-NL" dirty="0" smtClean="0"/>
              <a:t> </a:t>
            </a:r>
            <a:r>
              <a:rPr lang="nl-NL" dirty="0"/>
              <a:t>proper </a:t>
            </a:r>
            <a:r>
              <a:rPr lang="nl-NL" dirty="0" err="1"/>
              <a:t>interpretation</a:t>
            </a:r>
            <a:r>
              <a:rPr lang="nl-NL" dirty="0"/>
              <a:t> of ALERT </a:t>
            </a:r>
            <a:r>
              <a:rPr lang="nl-NL" dirty="0" err="1" smtClean="0"/>
              <a:t>messages</a:t>
            </a:r>
            <a:r>
              <a:rPr lang="nl-NL" dirty="0" smtClean="0"/>
              <a:t> </a:t>
            </a:r>
            <a:r>
              <a:rPr lang="nl-NL" dirty="0" err="1" smtClean="0"/>
              <a:t>that</a:t>
            </a:r>
            <a:r>
              <a:rPr lang="nl-NL" dirty="0" smtClean="0"/>
              <a:t> </a:t>
            </a:r>
            <a:r>
              <a:rPr lang="nl-NL" dirty="0" err="1"/>
              <a:t>come</a:t>
            </a:r>
            <a:r>
              <a:rPr lang="nl-NL" dirty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</a:t>
            </a:r>
            <a:r>
              <a:rPr lang="nl-NL" dirty="0"/>
              <a:t>levels A, B, C &amp; G </a:t>
            </a:r>
            <a:r>
              <a:rPr lang="nl-NL" dirty="0" err="1" smtClean="0"/>
              <a:t>and</a:t>
            </a:r>
            <a:r>
              <a:rPr lang="nl-NL" dirty="0" smtClean="0"/>
              <a:t> on </a:t>
            </a:r>
            <a:r>
              <a:rPr lang="nl-NL" dirty="0" err="1" smtClean="0"/>
              <a:t>how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act </a:t>
            </a:r>
            <a:r>
              <a:rPr lang="nl-NL" dirty="0" err="1"/>
              <a:t>upon</a:t>
            </a:r>
            <a:r>
              <a:rPr lang="nl-NL" dirty="0"/>
              <a:t> ALERT </a:t>
            </a:r>
            <a:r>
              <a:rPr lang="nl-NL" dirty="0" err="1" smtClean="0"/>
              <a:t>messages</a:t>
            </a:r>
            <a:r>
              <a:rPr lang="nl-NL" dirty="0" smtClean="0"/>
              <a:t>.</a:t>
            </a:r>
          </a:p>
          <a:p>
            <a:r>
              <a:rPr lang="nl-NL" dirty="0"/>
              <a:t>Unfortunately, not all authors, referees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chemical</a:t>
            </a:r>
            <a:r>
              <a:rPr lang="nl-NL" dirty="0"/>
              <a:t> </a:t>
            </a:r>
            <a:r>
              <a:rPr lang="nl-NL" dirty="0" err="1"/>
              <a:t>journals</a:t>
            </a:r>
            <a:r>
              <a:rPr lang="nl-NL" dirty="0"/>
              <a:t> </a:t>
            </a:r>
            <a:r>
              <a:rPr lang="nl-NL" dirty="0" err="1"/>
              <a:t>appear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have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knowledge</a:t>
            </a:r>
            <a:r>
              <a:rPr lang="nl-NL" dirty="0"/>
              <a:t> </a:t>
            </a:r>
            <a:r>
              <a:rPr lang="nl-NL" dirty="0" err="1" smtClean="0"/>
              <a:t>available</a:t>
            </a:r>
            <a:r>
              <a:rPr lang="nl-NL" dirty="0"/>
              <a:t> </a:t>
            </a:r>
            <a:r>
              <a:rPr lang="nl-NL" dirty="0" smtClean="0"/>
              <a:t>or </a:t>
            </a:r>
            <a:r>
              <a:rPr lang="nl-NL" dirty="0" err="1" smtClean="0"/>
              <a:t>involve</a:t>
            </a:r>
            <a:r>
              <a:rPr lang="nl-NL" dirty="0" smtClean="0"/>
              <a:t> </a:t>
            </a:r>
            <a:r>
              <a:rPr lang="nl-NL" dirty="0" err="1" smtClean="0"/>
              <a:t>crystallographers</a:t>
            </a:r>
            <a:r>
              <a:rPr lang="nl-NL" dirty="0"/>
              <a:t> </a:t>
            </a:r>
            <a:r>
              <a:rPr lang="nl-NL" dirty="0" smtClean="0"/>
              <a:t>as referee.</a:t>
            </a:r>
          </a:p>
          <a:p>
            <a:r>
              <a:rPr lang="nl-NL" dirty="0" err="1" smtClean="0"/>
              <a:t>Not</a:t>
            </a:r>
            <a:r>
              <a:rPr lang="nl-NL" dirty="0" smtClean="0"/>
              <a:t> </a:t>
            </a:r>
            <a:r>
              <a:rPr lang="nl-NL" dirty="0" err="1" smtClean="0"/>
              <a:t>always</a:t>
            </a:r>
            <a:r>
              <a:rPr lang="nl-NL" dirty="0"/>
              <a:t>:</a:t>
            </a:r>
            <a:r>
              <a:rPr lang="nl-NL" dirty="0" smtClean="0"/>
              <a:t> See next </a:t>
            </a:r>
            <a:r>
              <a:rPr lang="nl-NL" dirty="0" err="1" smtClean="0"/>
              <a:t>illustrative</a:t>
            </a:r>
            <a:r>
              <a:rPr lang="nl-NL" dirty="0" smtClean="0"/>
              <a:t> </a:t>
            </a:r>
            <a:r>
              <a:rPr lang="nl-NL" dirty="0" err="1" smtClean="0"/>
              <a:t>example</a:t>
            </a:r>
            <a:r>
              <a:rPr lang="nl-NL" dirty="0" smtClean="0"/>
              <a:t> of </a:t>
            </a:r>
            <a:r>
              <a:rPr lang="nl-NL" dirty="0" err="1" smtClean="0"/>
              <a:t>an</a:t>
            </a:r>
            <a:r>
              <a:rPr lang="nl-NL" dirty="0" smtClean="0"/>
              <a:t>  </a:t>
            </a:r>
            <a:r>
              <a:rPr lang="nl-NL" dirty="0" err="1" smtClean="0"/>
              <a:t>initially</a:t>
            </a:r>
            <a:r>
              <a:rPr lang="nl-NL" dirty="0" smtClean="0"/>
              <a:t> boring </a:t>
            </a:r>
            <a:r>
              <a:rPr lang="nl-NL" dirty="0" err="1" smtClean="0"/>
              <a:t>looking</a:t>
            </a:r>
            <a:r>
              <a:rPr lang="nl-NL" dirty="0" smtClean="0"/>
              <a:t> routine </a:t>
            </a:r>
            <a:r>
              <a:rPr lang="nl-NL" dirty="0" err="1" smtClean="0"/>
              <a:t>structure</a:t>
            </a:r>
            <a:r>
              <a:rPr lang="nl-NL" dirty="0" smtClean="0"/>
              <a:t> report. </a:t>
            </a:r>
            <a:endParaRPr lang="nl-NL" dirty="0"/>
          </a:p>
          <a:p>
            <a:endParaRPr lang="nl-NL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6868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6300"/>
          </a:xfrm>
        </p:spPr>
        <p:txBody>
          <a:bodyPr/>
          <a:lstStyle/>
          <a:p>
            <a:r>
              <a:rPr lang="nl-NL" sz="3200" dirty="0" err="1">
                <a:solidFill>
                  <a:srgbClr val="FF0000"/>
                </a:solidFill>
                <a:latin typeface="Calibri" charset="0"/>
              </a:rPr>
              <a:t>Tetrabutylammonium</a:t>
            </a:r>
            <a:r>
              <a:rPr lang="nl-NL" sz="3200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nl-NL" sz="3200" dirty="0" err="1" smtClean="0">
                <a:solidFill>
                  <a:srgbClr val="FF0000"/>
                </a:solidFill>
                <a:latin typeface="Calibri" charset="0"/>
              </a:rPr>
              <a:t>Hydrogencarbonate</a:t>
            </a:r>
            <a:r>
              <a:rPr lang="nl-NL" sz="3200" dirty="0" smtClean="0">
                <a:solidFill>
                  <a:srgbClr val="FF0000"/>
                </a:solidFill>
                <a:latin typeface="Calibri" charset="0"/>
              </a:rPr>
              <a:t>?</a:t>
            </a:r>
            <a:endParaRPr lang="nl-NL" sz="3200" dirty="0">
              <a:solidFill>
                <a:srgbClr val="FF0000"/>
              </a:solidFill>
              <a:latin typeface="Calibri" charset="0"/>
            </a:endParaRPr>
          </a:p>
        </p:txBody>
      </p:sp>
      <p:pic>
        <p:nvPicPr>
          <p:cNvPr id="19458" name="Afbeelding 4" descr="fig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876300"/>
            <a:ext cx="6804025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kstvak 3"/>
          <p:cNvSpPr txBox="1">
            <a:spLocks noChangeArrowheads="1"/>
          </p:cNvSpPr>
          <p:nvPr/>
        </p:nvSpPr>
        <p:spPr bwMode="auto">
          <a:xfrm>
            <a:off x="893763" y="6024563"/>
            <a:ext cx="77930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2800" dirty="0" err="1">
                <a:solidFill>
                  <a:srgbClr val="FF0000"/>
                </a:solidFill>
              </a:rPr>
              <a:t>Author’s</a:t>
            </a:r>
            <a:r>
              <a:rPr lang="nl-NL" sz="2800" dirty="0">
                <a:solidFill>
                  <a:srgbClr val="FF0000"/>
                </a:solidFill>
              </a:rPr>
              <a:t> </a:t>
            </a:r>
            <a:r>
              <a:rPr lang="nl-NL" sz="2800" dirty="0" err="1">
                <a:solidFill>
                  <a:srgbClr val="FF0000"/>
                </a:solidFill>
              </a:rPr>
              <a:t>interpretation</a:t>
            </a:r>
            <a:r>
              <a:rPr lang="nl-NL" sz="2800" dirty="0">
                <a:solidFill>
                  <a:srgbClr val="FF0000"/>
                </a:solidFill>
              </a:rPr>
              <a:t> of the </a:t>
            </a:r>
            <a:r>
              <a:rPr lang="nl-NL" sz="2800" dirty="0" err="1">
                <a:solidFill>
                  <a:srgbClr val="FF0000"/>
                </a:solidFill>
              </a:rPr>
              <a:t>experimental</a:t>
            </a:r>
            <a:r>
              <a:rPr lang="nl-NL" sz="2800" dirty="0">
                <a:solidFill>
                  <a:srgbClr val="FF0000"/>
                </a:solidFill>
              </a:rPr>
              <a:t> data</a:t>
            </a:r>
          </a:p>
        </p:txBody>
      </p:sp>
      <p:sp>
        <p:nvSpPr>
          <p:cNvPr id="19460" name="Tekstvak 1"/>
          <p:cNvSpPr txBox="1">
            <a:spLocks noChangeArrowheads="1"/>
          </p:cNvSpPr>
          <p:nvPr/>
        </p:nvSpPr>
        <p:spPr bwMode="auto">
          <a:xfrm>
            <a:off x="6367463" y="2882900"/>
            <a:ext cx="23272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nl-NL">
                <a:solidFill>
                  <a:srgbClr val="FF0000"/>
                </a:solidFill>
              </a:rPr>
              <a:t>Note the slightly </a:t>
            </a:r>
          </a:p>
          <a:p>
            <a:pPr eaLnBrk="1" hangingPunct="1"/>
            <a:r>
              <a:rPr lang="nl-NL">
                <a:solidFill>
                  <a:srgbClr val="FF0000"/>
                </a:solidFill>
              </a:rPr>
              <a:t>higher Uij for O3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7502341" y="1671154"/>
            <a:ext cx="1300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Boring?</a:t>
            </a:r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294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FF0000"/>
                </a:solidFill>
                <a:latin typeface="Calibri" charset="0"/>
              </a:rPr>
              <a:t>Boring ? </a:t>
            </a:r>
            <a:endParaRPr lang="en-GB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GB" sz="4000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GB" sz="4000" dirty="0" smtClean="0">
                <a:ea typeface="+mn-ea"/>
                <a:cs typeface="+mn-cs"/>
              </a:rPr>
              <a:t>Published in the high-impact journal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GB" sz="4000" dirty="0">
                <a:ea typeface="+mn-ea"/>
                <a:cs typeface="+mn-cs"/>
              </a:rPr>
              <a:t> </a:t>
            </a:r>
            <a:r>
              <a:rPr lang="en-GB" sz="4000" dirty="0" smtClean="0">
                <a:ea typeface="+mn-ea"/>
                <a:cs typeface="+mn-cs"/>
              </a:rPr>
              <a:t>           </a:t>
            </a:r>
            <a:r>
              <a:rPr lang="en-GB" sz="4000" dirty="0" err="1" smtClean="0">
                <a:ea typeface="+mn-ea"/>
                <a:cs typeface="+mn-cs"/>
              </a:rPr>
              <a:t>Angew</a:t>
            </a:r>
            <a:r>
              <a:rPr lang="en-GB" sz="4000" dirty="0" smtClean="0">
                <a:ea typeface="+mn-ea"/>
                <a:cs typeface="+mn-cs"/>
              </a:rPr>
              <a:t>. Chem. Int. Ed.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GB" sz="4000" dirty="0" smtClean="0">
                <a:ea typeface="+mn-ea"/>
                <a:cs typeface="+mn-cs"/>
              </a:rPr>
              <a:t>            2015, 54, 164-168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GB" sz="4000" dirty="0" smtClean="0">
                <a:ea typeface="+mn-ea"/>
                <a:cs typeface="+mn-cs"/>
              </a:rPr>
              <a:t>The authors </a:t>
            </a:r>
            <a:r>
              <a:rPr lang="en-GB" sz="4000" dirty="0" smtClean="0"/>
              <a:t>see</a:t>
            </a:r>
            <a:r>
              <a:rPr lang="en-GB" sz="4000" dirty="0" smtClean="0">
                <a:ea typeface="+mn-ea"/>
                <a:cs typeface="+mn-cs"/>
              </a:rPr>
              <a:t> something unusual and interesting </a:t>
            </a:r>
            <a:r>
              <a:rPr lang="mr-IN" sz="4000" dirty="0" smtClean="0">
                <a:ea typeface="+mn-ea"/>
                <a:cs typeface="+mn-cs"/>
              </a:rPr>
              <a:t>…</a:t>
            </a:r>
            <a:r>
              <a:rPr lang="en-GB" sz="4000" dirty="0" smtClean="0">
                <a:ea typeface="+mn-ea"/>
                <a:cs typeface="+mn-cs"/>
              </a:rPr>
              <a:t>.. in that structure.</a:t>
            </a:r>
            <a:endParaRPr lang="en-GB" sz="4000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GB" dirty="0" smtClean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GB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517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FF0000"/>
                </a:solidFill>
                <a:latin typeface="Calibri" charset="0"/>
              </a:rPr>
              <a:t>Why an Interesting Structure ?</a:t>
            </a:r>
          </a:p>
        </p:txBody>
      </p:sp>
      <p:sp>
        <p:nvSpPr>
          <p:cNvPr id="15362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GB" dirty="0" smtClean="0">
                <a:latin typeface="Calibri" charset="0"/>
              </a:rPr>
              <a:t>Title: “</a:t>
            </a:r>
            <a:r>
              <a:rPr lang="en-GB" i="1" dirty="0">
                <a:solidFill>
                  <a:srgbClr val="FF0000"/>
                </a:solidFill>
                <a:latin typeface="Calibri" charset="0"/>
              </a:rPr>
              <a:t>Crystallographic Snapshot of an Arrested Intermediate in the Biomimetic Activation of CO</a:t>
            </a:r>
            <a:r>
              <a:rPr lang="en-GB" i="1" baseline="-25000" dirty="0">
                <a:solidFill>
                  <a:srgbClr val="FF0000"/>
                </a:solidFill>
                <a:latin typeface="Calibri" charset="0"/>
              </a:rPr>
              <a:t>2</a:t>
            </a:r>
            <a:r>
              <a:rPr lang="en-GB" dirty="0" smtClean="0">
                <a:latin typeface="Calibri" charset="0"/>
              </a:rPr>
              <a:t>” , with all the keywords to attract interest.</a:t>
            </a:r>
          </a:p>
          <a:p>
            <a:pPr>
              <a:defRPr/>
            </a:pPr>
            <a:r>
              <a:rPr lang="en-GB" dirty="0" smtClean="0">
                <a:latin typeface="Calibri" charset="0"/>
              </a:rPr>
              <a:t>Product of the bubbling of CO</a:t>
            </a:r>
            <a:r>
              <a:rPr lang="en-GB" baseline="-25000" dirty="0" smtClean="0">
                <a:latin typeface="Calibri" charset="0"/>
              </a:rPr>
              <a:t>2</a:t>
            </a:r>
            <a:r>
              <a:rPr lang="en-GB" dirty="0" smtClean="0">
                <a:latin typeface="Calibri" charset="0"/>
              </a:rPr>
              <a:t> through a solution of n-</a:t>
            </a:r>
            <a:r>
              <a:rPr lang="en-GB" i="1" dirty="0" err="1" smtClean="0">
                <a:latin typeface="Calibri" charset="0"/>
              </a:rPr>
              <a:t>tetrabutylammonium</a:t>
            </a:r>
            <a:r>
              <a:rPr lang="en-GB" i="1" dirty="0" smtClean="0">
                <a:latin typeface="Calibri" charset="0"/>
              </a:rPr>
              <a:t> hydroxide</a:t>
            </a:r>
          </a:p>
          <a:p>
            <a:pPr>
              <a:defRPr/>
            </a:pPr>
            <a:r>
              <a:rPr lang="en-GB" dirty="0" smtClean="0">
                <a:latin typeface="Calibri" charset="0"/>
              </a:rPr>
              <a:t>[N(C</a:t>
            </a:r>
            <a:r>
              <a:rPr lang="en-GB" baseline="-25000" dirty="0" smtClean="0">
                <a:latin typeface="Calibri" charset="0"/>
              </a:rPr>
              <a:t>4</a:t>
            </a:r>
            <a:r>
              <a:rPr lang="en-GB" dirty="0" smtClean="0">
                <a:latin typeface="Calibri" charset="0"/>
              </a:rPr>
              <a:t>H</a:t>
            </a:r>
            <a:r>
              <a:rPr lang="en-GB" baseline="-25000" dirty="0" smtClean="0">
                <a:latin typeface="Calibri" charset="0"/>
              </a:rPr>
              <a:t>9</a:t>
            </a:r>
            <a:r>
              <a:rPr lang="en-GB" dirty="0" smtClean="0">
                <a:latin typeface="Calibri" charset="0"/>
              </a:rPr>
              <a:t>)</a:t>
            </a:r>
            <a:r>
              <a:rPr lang="en-GB" baseline="-25000" dirty="0" smtClean="0">
                <a:latin typeface="Calibri" charset="0"/>
              </a:rPr>
              <a:t>4</a:t>
            </a:r>
            <a:r>
              <a:rPr lang="en-GB" dirty="0" smtClean="0">
                <a:latin typeface="Calibri" charset="0"/>
              </a:rPr>
              <a:t>]</a:t>
            </a:r>
            <a:r>
              <a:rPr lang="en-GB" baseline="30000" dirty="0" smtClean="0">
                <a:latin typeface="Calibri" charset="0"/>
              </a:rPr>
              <a:t>+</a:t>
            </a:r>
            <a:r>
              <a:rPr lang="en-GB" dirty="0" smtClean="0">
                <a:latin typeface="Calibri" charset="0"/>
              </a:rPr>
              <a:t>[OH]</a:t>
            </a:r>
            <a:r>
              <a:rPr lang="en-GB" baseline="30000" dirty="0" smtClean="0">
                <a:latin typeface="Calibri" charset="0"/>
              </a:rPr>
              <a:t>-</a:t>
            </a:r>
            <a:r>
              <a:rPr lang="en-GB" dirty="0" smtClean="0">
                <a:latin typeface="Calibri" charset="0"/>
              </a:rPr>
              <a:t> + CO</a:t>
            </a:r>
            <a:r>
              <a:rPr lang="en-GB" baseline="-25000" dirty="0" smtClean="0">
                <a:latin typeface="Calibri" charset="0"/>
              </a:rPr>
              <a:t>2</a:t>
            </a:r>
            <a:r>
              <a:rPr lang="en-GB" dirty="0" smtClean="0">
                <a:latin typeface="Calibri" charset="0"/>
              </a:rPr>
              <a:t> </a:t>
            </a:r>
            <a:r>
              <a:rPr lang="en-GB" dirty="0" smtClean="0">
                <a:latin typeface="Calibri" charset="0"/>
                <a:sym typeface="Wingdings"/>
              </a:rPr>
              <a:t> [N(C</a:t>
            </a:r>
            <a:r>
              <a:rPr lang="en-GB" baseline="-25000" dirty="0" smtClean="0">
                <a:latin typeface="Calibri" charset="0"/>
                <a:sym typeface="Wingdings"/>
              </a:rPr>
              <a:t>4</a:t>
            </a:r>
            <a:r>
              <a:rPr lang="en-GB" dirty="0" smtClean="0">
                <a:latin typeface="Calibri" charset="0"/>
                <a:sym typeface="Wingdings"/>
              </a:rPr>
              <a:t>H</a:t>
            </a:r>
            <a:r>
              <a:rPr lang="en-GB" baseline="-25000" dirty="0" smtClean="0">
                <a:latin typeface="Calibri" charset="0"/>
                <a:sym typeface="Wingdings"/>
              </a:rPr>
              <a:t>9</a:t>
            </a:r>
            <a:r>
              <a:rPr lang="en-GB" dirty="0" smtClean="0">
                <a:latin typeface="Calibri" charset="0"/>
                <a:sym typeface="Wingdings"/>
              </a:rPr>
              <a:t>)</a:t>
            </a:r>
            <a:r>
              <a:rPr lang="en-GB" baseline="-25000" dirty="0" smtClean="0">
                <a:latin typeface="Calibri" charset="0"/>
                <a:sym typeface="Wingdings"/>
              </a:rPr>
              <a:t>4</a:t>
            </a:r>
            <a:r>
              <a:rPr lang="en-GB" dirty="0" smtClean="0">
                <a:latin typeface="Calibri" charset="0"/>
                <a:sym typeface="Wingdings"/>
              </a:rPr>
              <a:t>]</a:t>
            </a:r>
            <a:r>
              <a:rPr lang="en-GB" baseline="30000" dirty="0" smtClean="0">
                <a:latin typeface="Calibri" charset="0"/>
                <a:sym typeface="Wingdings"/>
              </a:rPr>
              <a:t>+</a:t>
            </a:r>
            <a:r>
              <a:rPr lang="en-GB" dirty="0" smtClean="0">
                <a:latin typeface="Calibri" charset="0"/>
                <a:sym typeface="Wingdings"/>
              </a:rPr>
              <a:t>[HCO3]</a:t>
            </a:r>
            <a:r>
              <a:rPr lang="en-GB" b="1" baseline="30000" dirty="0" smtClean="0">
                <a:latin typeface="Calibri" charset="0"/>
                <a:sym typeface="Wingdings"/>
              </a:rPr>
              <a:t>-</a:t>
            </a:r>
          </a:p>
          <a:p>
            <a:pPr>
              <a:defRPr/>
            </a:pPr>
            <a:r>
              <a:rPr lang="en-GB" dirty="0" smtClean="0">
                <a:latin typeface="Calibri" charset="0"/>
                <a:sym typeface="Wingdings"/>
              </a:rPr>
              <a:t>Study motivated by CO</a:t>
            </a:r>
            <a:r>
              <a:rPr lang="en-GB" baseline="-25000" dirty="0">
                <a:latin typeface="Calibri" charset="0"/>
                <a:sym typeface="Wingdings"/>
              </a:rPr>
              <a:t>2</a:t>
            </a:r>
            <a:r>
              <a:rPr lang="en-GB" dirty="0" smtClean="0">
                <a:latin typeface="Calibri" charset="0"/>
                <a:sym typeface="Wingdings"/>
              </a:rPr>
              <a:t> fixation/conversion research. Hot! </a:t>
            </a:r>
            <a:r>
              <a:rPr lang="mr-IN" dirty="0" smtClean="0">
                <a:latin typeface="Calibri" charset="0"/>
                <a:sym typeface="Wingdings"/>
              </a:rPr>
              <a:t>…</a:t>
            </a:r>
            <a:r>
              <a:rPr lang="en-US" dirty="0" smtClean="0">
                <a:latin typeface="Calibri" charset="0"/>
                <a:sym typeface="Wingdings"/>
              </a:rPr>
              <a:t>.</a:t>
            </a:r>
            <a:endParaRPr lang="en-GB" dirty="0" smtClean="0">
              <a:latin typeface="Calibri" charset="0"/>
              <a:sym typeface="Wingdings"/>
            </a:endParaRPr>
          </a:p>
          <a:p>
            <a:pPr marL="0" indent="0">
              <a:buFont typeface="Arial" charset="0"/>
              <a:buNone/>
              <a:defRPr/>
            </a:pPr>
            <a:endParaRPr lang="en-GB" baseline="30000" dirty="0" smtClean="0">
              <a:latin typeface="Calibri" charset="0"/>
              <a:sym typeface="Wingdings"/>
            </a:endParaRPr>
          </a:p>
          <a:p>
            <a:pPr marL="0" indent="0">
              <a:buFont typeface="Arial" charset="0"/>
              <a:buNone/>
              <a:defRPr/>
            </a:pPr>
            <a:endParaRPr lang="en-GB" baseline="30000" dirty="0" smtClean="0">
              <a:latin typeface="Calibri" charset="0"/>
              <a:sym typeface="Wingdings"/>
            </a:endParaRPr>
          </a:p>
          <a:p>
            <a:pPr>
              <a:defRPr/>
            </a:pPr>
            <a:endParaRPr lang="en-GB" sz="2800" dirty="0" smtClean="0">
              <a:latin typeface="Calibri" charset="0"/>
            </a:endParaRPr>
          </a:p>
          <a:p>
            <a:pPr>
              <a:defRPr/>
            </a:pPr>
            <a:endParaRPr lang="en-GB" i="1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194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Afbeelding 2" descr="fig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1500"/>
            <a:ext cx="9144000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kstvak 3"/>
          <p:cNvSpPr txBox="1">
            <a:spLocks noChangeArrowheads="1"/>
          </p:cNvSpPr>
          <p:nvPr/>
        </p:nvSpPr>
        <p:spPr bwMode="auto">
          <a:xfrm>
            <a:off x="1595438" y="841375"/>
            <a:ext cx="67119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4800">
                <a:solidFill>
                  <a:srgbClr val="FF0000"/>
                </a:solidFill>
              </a:rPr>
              <a:t>Selected Validation Issues</a:t>
            </a:r>
          </a:p>
        </p:txBody>
      </p:sp>
      <p:sp>
        <p:nvSpPr>
          <p:cNvPr id="20483" name="Tekstvak 1"/>
          <p:cNvSpPr txBox="1">
            <a:spLocks noChangeArrowheads="1"/>
          </p:cNvSpPr>
          <p:nvPr/>
        </p:nvSpPr>
        <p:spPr bwMode="auto">
          <a:xfrm>
            <a:off x="366971" y="5190093"/>
            <a:ext cx="82376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2800" dirty="0" smtClean="0">
                <a:solidFill>
                  <a:srgbClr val="FF0000"/>
                </a:solidFill>
              </a:rPr>
              <a:t>No </a:t>
            </a:r>
            <a:r>
              <a:rPr lang="nl-NL" sz="2800" dirty="0" err="1" smtClean="0">
                <a:solidFill>
                  <a:srgbClr val="FF0000"/>
                </a:solidFill>
              </a:rPr>
              <a:t>reflection</a:t>
            </a:r>
            <a:r>
              <a:rPr lang="nl-NL" sz="2800" dirty="0" smtClean="0">
                <a:solidFill>
                  <a:srgbClr val="FF0000"/>
                </a:solidFill>
              </a:rPr>
              <a:t> data </a:t>
            </a:r>
            <a:r>
              <a:rPr lang="nl-NL" sz="2800" dirty="0" err="1" smtClean="0">
                <a:solidFill>
                  <a:srgbClr val="FF0000"/>
                </a:solidFill>
              </a:rPr>
              <a:t>deposited</a:t>
            </a:r>
            <a:r>
              <a:rPr lang="nl-NL" sz="2800" dirty="0" smtClean="0">
                <a:solidFill>
                  <a:srgbClr val="FF0000"/>
                </a:solidFill>
              </a:rPr>
              <a:t> </a:t>
            </a:r>
            <a:r>
              <a:rPr lang="nl-NL" sz="2800" dirty="0" err="1" smtClean="0">
                <a:solidFill>
                  <a:srgbClr val="FF0000"/>
                </a:solidFill>
              </a:rPr>
              <a:t>for</a:t>
            </a:r>
            <a:r>
              <a:rPr lang="nl-NL" sz="2800" dirty="0" smtClean="0">
                <a:solidFill>
                  <a:srgbClr val="FF0000"/>
                </a:solidFill>
              </a:rPr>
              <a:t> independent analysis !</a:t>
            </a:r>
          </a:p>
        </p:txBody>
      </p:sp>
    </p:spTree>
    <p:extLst>
      <p:ext uri="{BB962C8B-B14F-4D97-AF65-F5344CB8AC3E}">
        <p14:creationId xmlns:p14="http://schemas.microsoft.com/office/powerpoint/2010/main" val="625371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Afbeelding 2" descr="fig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882650"/>
            <a:ext cx="4816475" cy="411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kstvak 3"/>
          <p:cNvSpPr txBox="1">
            <a:spLocks noChangeArrowheads="1"/>
          </p:cNvSpPr>
          <p:nvPr/>
        </p:nvSpPr>
        <p:spPr bwMode="auto">
          <a:xfrm>
            <a:off x="2279650" y="260350"/>
            <a:ext cx="3209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2800">
                <a:solidFill>
                  <a:srgbClr val="FF0000"/>
                </a:solidFill>
              </a:rPr>
              <a:t>Interpretation Issues</a:t>
            </a:r>
          </a:p>
        </p:txBody>
      </p:sp>
      <p:sp>
        <p:nvSpPr>
          <p:cNvPr id="21507" name="Tekstvak 5"/>
          <p:cNvSpPr txBox="1">
            <a:spLocks noChangeArrowheads="1"/>
          </p:cNvSpPr>
          <p:nvPr/>
        </p:nvSpPr>
        <p:spPr bwMode="auto">
          <a:xfrm>
            <a:off x="4911725" y="882650"/>
            <a:ext cx="399415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indent="0" eaLnBrk="1" hangingPunct="1">
              <a:defRPr/>
            </a:pPr>
            <a:r>
              <a:rPr lang="nl-NL" sz="2800" dirty="0" smtClean="0"/>
              <a:t>The </a:t>
            </a:r>
            <a:r>
              <a:rPr lang="nl-NL" sz="2800" dirty="0" err="1" smtClean="0"/>
              <a:t>authors</a:t>
            </a:r>
            <a:r>
              <a:rPr lang="nl-NL" sz="2800" dirty="0" smtClean="0"/>
              <a:t> </a:t>
            </a:r>
            <a:r>
              <a:rPr lang="nl-NL" sz="2800" dirty="0" err="1" smtClean="0"/>
              <a:t>noticed</a:t>
            </a:r>
            <a:r>
              <a:rPr lang="nl-NL" sz="2800" dirty="0" smtClean="0"/>
              <a:t> </a:t>
            </a:r>
            <a:r>
              <a:rPr lang="nl-NL" sz="2800" dirty="0" err="1" smtClean="0"/>
              <a:t>that</a:t>
            </a:r>
            <a:r>
              <a:rPr lang="nl-NL" sz="2800" dirty="0" smtClean="0"/>
              <a:t>:</a:t>
            </a:r>
          </a:p>
          <a:p>
            <a:pPr eaLnBrk="1" hangingPunct="1">
              <a:buFontTx/>
              <a:buChar char="-"/>
              <a:defRPr/>
            </a:pPr>
            <a:r>
              <a:rPr lang="nl-NL" sz="2800" dirty="0" smtClean="0"/>
              <a:t>O3-H without acceptor</a:t>
            </a:r>
          </a:p>
          <a:p>
            <a:pPr eaLnBrk="1" hangingPunct="1">
              <a:buFontTx/>
              <a:buChar char="-"/>
              <a:defRPr/>
            </a:pPr>
            <a:r>
              <a:rPr lang="nl-NL" sz="2800" dirty="0" smtClean="0"/>
              <a:t>The </a:t>
            </a:r>
            <a:r>
              <a:rPr lang="nl-NL" sz="2800" dirty="0" err="1" smtClean="0"/>
              <a:t>unusually</a:t>
            </a:r>
            <a:r>
              <a:rPr lang="nl-NL" sz="2800" dirty="0" smtClean="0"/>
              <a:t> long C17-O3 bond of 1.563(6) </a:t>
            </a:r>
            <a:r>
              <a:rPr lang="nl-NL" sz="2800" dirty="0" err="1" smtClean="0"/>
              <a:t>Ang</a:t>
            </a:r>
            <a:r>
              <a:rPr lang="nl-NL" sz="2800" dirty="0" smtClean="0"/>
              <a:t>.</a:t>
            </a:r>
          </a:p>
          <a:p>
            <a:pPr eaLnBrk="1" hangingPunct="1">
              <a:buFontTx/>
              <a:buChar char="-"/>
              <a:defRPr/>
            </a:pPr>
            <a:endParaRPr lang="nl-NL" sz="2800" dirty="0" smtClean="0"/>
          </a:p>
          <a:p>
            <a:pPr marL="0" indent="0" eaLnBrk="1" hangingPunct="1">
              <a:defRPr/>
            </a:pPr>
            <a:r>
              <a:rPr lang="nl-NL" sz="2800" dirty="0" smtClean="0"/>
              <a:t>But </a:t>
            </a:r>
            <a:r>
              <a:rPr lang="nl-NL" sz="2800" dirty="0" err="1" smtClean="0"/>
              <a:t>interpreted</a:t>
            </a:r>
            <a:r>
              <a:rPr lang="nl-NL" sz="2800" dirty="0" smtClean="0"/>
              <a:t> </a:t>
            </a:r>
            <a:r>
              <a:rPr lang="nl-NL" sz="2800" dirty="0" err="1" smtClean="0"/>
              <a:t>that</a:t>
            </a:r>
            <a:r>
              <a:rPr lang="nl-NL" sz="2800" dirty="0" smtClean="0"/>
              <a:t> as: </a:t>
            </a:r>
          </a:p>
          <a:p>
            <a:pPr marL="0" indent="0" eaLnBrk="1" hangingPunct="1">
              <a:defRPr/>
            </a:pPr>
            <a:r>
              <a:rPr lang="nl-NL" sz="2800" dirty="0" smtClean="0">
                <a:solidFill>
                  <a:srgbClr val="FF0000"/>
                </a:solidFill>
              </a:rPr>
              <a:t>“H-O…CO</a:t>
            </a:r>
            <a:r>
              <a:rPr lang="nl-NL" sz="2800" baseline="-25000" dirty="0" smtClean="0">
                <a:solidFill>
                  <a:srgbClr val="FF0000"/>
                </a:solidFill>
              </a:rPr>
              <a:t>2</a:t>
            </a:r>
            <a:r>
              <a:rPr lang="nl-NL" sz="2800" dirty="0" smtClean="0">
                <a:solidFill>
                  <a:srgbClr val="FF0000"/>
                </a:solidFill>
              </a:rPr>
              <a:t> ,  </a:t>
            </a:r>
            <a:r>
              <a:rPr lang="nl-NL" sz="2800" dirty="0" err="1" smtClean="0">
                <a:solidFill>
                  <a:srgbClr val="FF0000"/>
                </a:solidFill>
              </a:rPr>
              <a:t>s</a:t>
            </a:r>
            <a:r>
              <a:rPr lang="nl-NL" altLang="ja-JP" sz="2800" dirty="0" err="1" smtClean="0">
                <a:solidFill>
                  <a:srgbClr val="FF0000"/>
                </a:solidFill>
              </a:rPr>
              <a:t>tabilized</a:t>
            </a:r>
            <a:r>
              <a:rPr lang="nl-NL" altLang="ja-JP" sz="2800" dirty="0" smtClean="0">
                <a:solidFill>
                  <a:srgbClr val="FF0000"/>
                </a:solidFill>
              </a:rPr>
              <a:t> </a:t>
            </a:r>
            <a:r>
              <a:rPr lang="nl-NL" altLang="ja-JP" sz="2800" dirty="0" err="1" smtClean="0">
                <a:solidFill>
                  <a:srgbClr val="FF0000"/>
                </a:solidFill>
              </a:rPr>
              <a:t>by</a:t>
            </a:r>
            <a:r>
              <a:rPr lang="nl-NL" altLang="ja-JP" sz="2800" dirty="0" smtClean="0">
                <a:solidFill>
                  <a:srgbClr val="FF0000"/>
                </a:solidFill>
              </a:rPr>
              <a:t>     </a:t>
            </a:r>
            <a:r>
              <a:rPr lang="nl-NL" altLang="ja-JP" sz="2800" dirty="0" err="1" smtClean="0">
                <a:solidFill>
                  <a:srgbClr val="FF0000"/>
                </a:solidFill>
              </a:rPr>
              <a:t>interactions</a:t>
            </a:r>
            <a:r>
              <a:rPr lang="nl-NL" altLang="ja-JP" sz="2800" dirty="0" smtClean="0">
                <a:solidFill>
                  <a:srgbClr val="FF0000"/>
                </a:solidFill>
              </a:rPr>
              <a:t> </a:t>
            </a:r>
            <a:r>
              <a:rPr lang="nl-NL" altLang="ja-JP" sz="2800" dirty="0" err="1" smtClean="0">
                <a:solidFill>
                  <a:srgbClr val="FF0000"/>
                </a:solidFill>
              </a:rPr>
              <a:t>with</a:t>
            </a:r>
            <a:r>
              <a:rPr lang="nl-NL" altLang="ja-JP" sz="2800" dirty="0" smtClean="0">
                <a:solidFill>
                  <a:srgbClr val="FF0000"/>
                </a:solidFill>
              </a:rPr>
              <a:t> the </a:t>
            </a:r>
            <a:r>
              <a:rPr lang="nl-NL" altLang="ja-JP" sz="2800" dirty="0" err="1" smtClean="0">
                <a:solidFill>
                  <a:srgbClr val="FF0000"/>
                </a:solidFill>
              </a:rPr>
              <a:t>cation</a:t>
            </a:r>
            <a:r>
              <a:rPr lang="nl-NL" altLang="ja-JP" sz="2800" dirty="0" smtClean="0">
                <a:solidFill>
                  <a:srgbClr val="FF0000"/>
                </a:solidFill>
              </a:rPr>
              <a:t> </a:t>
            </a:r>
            <a:r>
              <a:rPr lang="nl-NL" altLang="ja-JP" sz="2800" dirty="0" err="1" smtClean="0">
                <a:solidFill>
                  <a:srgbClr val="FF0000"/>
                </a:solidFill>
              </a:rPr>
              <a:t>scaffold</a:t>
            </a:r>
            <a:r>
              <a:rPr lang="nl-NL" sz="2800" dirty="0" smtClean="0">
                <a:solidFill>
                  <a:srgbClr val="FF0000"/>
                </a:solidFill>
              </a:rPr>
              <a:t>”</a:t>
            </a:r>
            <a:r>
              <a:rPr lang="nl-NL" altLang="ja-JP" sz="2800" dirty="0" smtClean="0">
                <a:solidFill>
                  <a:srgbClr val="FF0000"/>
                </a:solidFill>
              </a:rPr>
              <a:t> </a:t>
            </a:r>
          </a:p>
          <a:p>
            <a:pPr marL="0" indent="0" eaLnBrk="1" hangingPunct="1">
              <a:defRPr/>
            </a:pPr>
            <a:r>
              <a:rPr lang="nl-NL" sz="2800" dirty="0" smtClean="0"/>
              <a:t> 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584200" y="4979988"/>
            <a:ext cx="8408988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nl-NL" sz="2400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  <a:defRPr/>
            </a:pPr>
            <a:endParaRPr lang="nl-NL" sz="2400" dirty="0"/>
          </a:p>
        </p:txBody>
      </p:sp>
      <p:sp>
        <p:nvSpPr>
          <p:cNvPr id="21509" name="Tekstvak 1"/>
          <p:cNvSpPr txBox="1">
            <a:spLocks noChangeArrowheads="1"/>
          </p:cNvSpPr>
          <p:nvPr/>
        </p:nvSpPr>
        <p:spPr bwMode="auto">
          <a:xfrm>
            <a:off x="293688" y="5148263"/>
            <a:ext cx="84248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nl-NL" dirty="0">
                <a:solidFill>
                  <a:srgbClr val="FF0000"/>
                </a:solidFill>
              </a:rPr>
              <a:t>Referees </a:t>
            </a:r>
            <a:r>
              <a:rPr lang="nl-NL" dirty="0" err="1" smtClean="0">
                <a:solidFill>
                  <a:srgbClr val="FF0000"/>
                </a:solidFill>
              </a:rPr>
              <a:t>apparently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accepted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that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>
                <a:solidFill>
                  <a:srgbClr val="FF0000"/>
                </a:solidFill>
              </a:rPr>
              <a:t>strange</a:t>
            </a:r>
            <a:r>
              <a:rPr lang="nl-NL" dirty="0">
                <a:solidFill>
                  <a:srgbClr val="FF0000"/>
                </a:solidFill>
              </a:rPr>
              <a:t> argument</a:t>
            </a:r>
          </a:p>
          <a:p>
            <a:pPr eaLnBrk="1" hangingPunct="1"/>
            <a:r>
              <a:rPr lang="nl-NL" dirty="0" smtClean="0"/>
              <a:t>An </a:t>
            </a:r>
            <a:r>
              <a:rPr lang="nl-NL" dirty="0" err="1">
                <a:solidFill>
                  <a:srgbClr val="FF0000"/>
                </a:solidFill>
              </a:rPr>
              <a:t>a</a:t>
            </a:r>
            <a:r>
              <a:rPr lang="nl-NL" dirty="0" err="1" smtClean="0">
                <a:solidFill>
                  <a:srgbClr val="FF0000"/>
                </a:solidFill>
              </a:rPr>
              <a:t>cetate</a:t>
            </a:r>
            <a:r>
              <a:rPr lang="nl-NL" dirty="0" smtClean="0"/>
              <a:t> </a:t>
            </a:r>
            <a:r>
              <a:rPr lang="nl-NL" dirty="0"/>
              <a:t>anion </a:t>
            </a:r>
            <a:r>
              <a:rPr lang="nl-NL" dirty="0" err="1"/>
              <a:t>might</a:t>
            </a:r>
            <a:r>
              <a:rPr lang="nl-NL" dirty="0"/>
              <a:t> fit as </a:t>
            </a:r>
            <a:r>
              <a:rPr lang="nl-NL" dirty="0" smtClean="0"/>
              <a:t>well. </a:t>
            </a:r>
            <a:r>
              <a:rPr lang="nl-NL" dirty="0" err="1" smtClean="0"/>
              <a:t>Authors</a:t>
            </a:r>
            <a:r>
              <a:rPr lang="nl-NL" dirty="0" smtClean="0"/>
              <a:t> </a:t>
            </a:r>
            <a:r>
              <a:rPr lang="nl-NL" dirty="0" err="1" smtClean="0"/>
              <a:t>felt</a:t>
            </a:r>
            <a:r>
              <a:rPr lang="nl-NL" dirty="0" smtClean="0"/>
              <a:t> </a:t>
            </a:r>
            <a:r>
              <a:rPr lang="nl-NL" dirty="0" err="1" smtClean="0"/>
              <a:t>it</a:t>
            </a:r>
            <a:r>
              <a:rPr lang="nl-NL" dirty="0" smtClean="0"/>
              <a:t> ‘</a:t>
            </a:r>
            <a:r>
              <a:rPr lang="nl-NL" dirty="0" err="1" smtClean="0">
                <a:solidFill>
                  <a:srgbClr val="FF0000"/>
                </a:solidFill>
              </a:rPr>
              <a:t>unnesessary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to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revisit</a:t>
            </a:r>
            <a:r>
              <a:rPr lang="nl-NL" dirty="0" smtClean="0">
                <a:solidFill>
                  <a:srgbClr val="FF0000"/>
                </a:solidFill>
              </a:rPr>
              <a:t> the </a:t>
            </a:r>
            <a:r>
              <a:rPr lang="nl-NL" dirty="0" err="1" smtClean="0">
                <a:solidFill>
                  <a:srgbClr val="FF0000"/>
                </a:solidFill>
              </a:rPr>
              <a:t>chemistry</a:t>
            </a:r>
            <a:r>
              <a:rPr lang="nl-NL" dirty="0" smtClean="0">
                <a:solidFill>
                  <a:srgbClr val="FF0000"/>
                </a:solidFill>
              </a:rPr>
              <a:t> at </a:t>
            </a:r>
            <a:r>
              <a:rPr lang="nl-NL" dirty="0" err="1" smtClean="0">
                <a:solidFill>
                  <a:srgbClr val="FF0000"/>
                </a:solidFill>
              </a:rPr>
              <a:t>this</a:t>
            </a:r>
            <a:r>
              <a:rPr lang="nl-NL" dirty="0" smtClean="0">
                <a:solidFill>
                  <a:srgbClr val="FF0000"/>
                </a:solidFill>
              </a:rPr>
              <a:t> time</a:t>
            </a:r>
            <a:r>
              <a:rPr lang="nl-NL" dirty="0" smtClean="0"/>
              <a:t>’ </a:t>
            </a:r>
            <a:r>
              <a:rPr lang="nl-NL" dirty="0" err="1" smtClean="0"/>
              <a:t>when</a:t>
            </a:r>
            <a:r>
              <a:rPr lang="nl-NL" dirty="0" smtClean="0"/>
              <a:t> </a:t>
            </a:r>
            <a:r>
              <a:rPr lang="nl-NL" dirty="0" err="1" smtClean="0"/>
              <a:t>commented</a:t>
            </a:r>
            <a:r>
              <a:rPr lang="nl-NL" dirty="0" smtClean="0"/>
              <a:t> on </a:t>
            </a:r>
            <a:r>
              <a:rPr lang="mr-IN" dirty="0" smtClean="0"/>
              <a:t>…</a:t>
            </a:r>
            <a:r>
              <a:rPr lang="en-US" dirty="0" smtClean="0"/>
              <a:t>.</a:t>
            </a:r>
            <a:endParaRPr lang="nl-NL" dirty="0" smtClean="0"/>
          </a:p>
          <a:p>
            <a:pPr eaLnBrk="1" hangingPunct="1"/>
            <a:r>
              <a:rPr lang="nl-NL" dirty="0" smtClean="0"/>
              <a:t>‘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8884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FF0000"/>
                </a:solidFill>
                <a:latin typeface="Calibri" charset="0"/>
              </a:rPr>
              <a:t>A few month’s later …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00926"/>
            <a:ext cx="8229600" cy="4708525"/>
          </a:xfrm>
        </p:spPr>
        <p:txBody>
          <a:bodyPr/>
          <a:lstStyle/>
          <a:p>
            <a:pPr>
              <a:defRPr/>
            </a:pPr>
            <a:r>
              <a:rPr lang="en-GB" sz="2800" dirty="0" smtClean="0"/>
              <a:t>A paper appeared entitled: ‘</a:t>
            </a:r>
            <a:r>
              <a:rPr lang="en-GB" sz="2800" i="1" dirty="0" smtClean="0">
                <a:solidFill>
                  <a:srgbClr val="FF0000"/>
                </a:solidFill>
              </a:rPr>
              <a:t>Comment on “Crystallographic Snapshot of an Arrested Intermediate in the Biomimetic Activation of CO</a:t>
            </a:r>
            <a:r>
              <a:rPr lang="en-GB" sz="2800" i="1" baseline="-25000" dirty="0" smtClean="0">
                <a:solidFill>
                  <a:srgbClr val="FF0000"/>
                </a:solidFill>
              </a:rPr>
              <a:t>2</a:t>
            </a:r>
            <a:r>
              <a:rPr lang="en-GB" sz="2800" dirty="0" smtClean="0"/>
              <a:t>”’</a:t>
            </a:r>
          </a:p>
          <a:p>
            <a:pPr marL="0" indent="0">
              <a:buFont typeface="Arial" charset="0"/>
              <a:buNone/>
              <a:defRPr/>
            </a:pPr>
            <a:r>
              <a:rPr lang="en-GB" sz="2800" dirty="0" smtClean="0"/>
              <a:t>    by J.A.C. Clyburn et al. (2015). </a:t>
            </a:r>
            <a:r>
              <a:rPr lang="en-GB" sz="2800" dirty="0" err="1" smtClean="0"/>
              <a:t>Angew</a:t>
            </a:r>
            <a:r>
              <a:rPr lang="en-GB" sz="2800" dirty="0" smtClean="0"/>
              <a:t>. Chem., 54,   </a:t>
            </a:r>
          </a:p>
          <a:p>
            <a:pPr marL="0" indent="0">
              <a:buFont typeface="Arial" charset="0"/>
              <a:buNone/>
              <a:defRPr/>
            </a:pPr>
            <a:r>
              <a:rPr lang="en-GB" sz="2800" dirty="0"/>
              <a:t> </a:t>
            </a:r>
            <a:r>
              <a:rPr lang="en-GB" sz="2800" dirty="0" smtClean="0"/>
              <a:t>   7484-7487.</a:t>
            </a:r>
          </a:p>
          <a:p>
            <a:pPr>
              <a:defRPr/>
            </a:pPr>
            <a:r>
              <a:rPr lang="en-GB" sz="2800" dirty="0" smtClean="0"/>
              <a:t>New data collection with acetate as anion =&gt; The previously described </a:t>
            </a:r>
            <a:r>
              <a:rPr lang="en-GB" sz="2800" dirty="0" smtClean="0">
                <a:solidFill>
                  <a:srgbClr val="FF0000"/>
                </a:solidFill>
              </a:rPr>
              <a:t>mystery species </a:t>
            </a:r>
            <a:r>
              <a:rPr lang="en-GB" sz="2800" dirty="0" smtClean="0"/>
              <a:t>is certainly the common acetate anion (O-H </a:t>
            </a:r>
            <a:r>
              <a:rPr lang="en-GB" sz="2800" dirty="0" smtClean="0">
                <a:sym typeface="Wingdings"/>
              </a:rPr>
              <a:t> CH</a:t>
            </a:r>
            <a:r>
              <a:rPr lang="en-GB" sz="2800" baseline="-25000" dirty="0" smtClean="0">
                <a:sym typeface="Wingdings"/>
              </a:rPr>
              <a:t>3</a:t>
            </a:r>
            <a:r>
              <a:rPr lang="en-GB" sz="2800" dirty="0" smtClean="0">
                <a:sym typeface="Wingdings"/>
              </a:rPr>
              <a:t>)</a:t>
            </a:r>
            <a:endParaRPr lang="en-GB" sz="2800" dirty="0" smtClean="0"/>
          </a:p>
          <a:p>
            <a:pPr>
              <a:defRPr/>
            </a:pPr>
            <a:r>
              <a:rPr lang="en-GB" sz="2800" dirty="0" smtClean="0"/>
              <a:t>Now supported by deposited reflection data in SHELXL2014 CIF format.</a:t>
            </a:r>
          </a:p>
          <a:p>
            <a:pPr marL="0" indent="0">
              <a:buFont typeface="Arial" charset="0"/>
              <a:buNone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752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A </a:t>
            </a:r>
            <a:r>
              <a:rPr lang="en-GB" dirty="0">
                <a:solidFill>
                  <a:srgbClr val="FF0000"/>
                </a:solidFill>
              </a:rPr>
              <a:t>V</a:t>
            </a:r>
            <a:r>
              <a:rPr lang="en-GB" dirty="0" smtClean="0">
                <a:solidFill>
                  <a:srgbClr val="FF0000"/>
                </a:solidFill>
              </a:rPr>
              <a:t>alid Report should also include: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7638"/>
            <a:ext cx="8523514" cy="4986791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§"/>
            </a:pPr>
            <a:r>
              <a:rPr lang="en-GB" sz="3600" dirty="0" smtClean="0"/>
              <a:t>A </a:t>
            </a:r>
            <a:r>
              <a:rPr lang="en-GB" sz="3600" dirty="0"/>
              <a:t>d</a:t>
            </a:r>
            <a:r>
              <a:rPr lang="en-GB" sz="3600" dirty="0" smtClean="0"/>
              <a:t>iscussion of all </a:t>
            </a:r>
            <a:r>
              <a:rPr lang="en-GB" sz="3600" dirty="0" smtClean="0">
                <a:solidFill>
                  <a:srgbClr val="FF0000"/>
                </a:solidFill>
              </a:rPr>
              <a:t>non-standard </a:t>
            </a:r>
            <a:r>
              <a:rPr lang="en-GB" sz="3600" dirty="0" smtClean="0"/>
              <a:t>methods used in the data collection, data reduction and refinement procedure.</a:t>
            </a:r>
          </a:p>
          <a:p>
            <a:r>
              <a:rPr lang="en-GB" sz="3600" dirty="0" smtClean="0"/>
              <a:t>A </a:t>
            </a:r>
            <a:r>
              <a:rPr lang="en-GB" sz="3600" dirty="0"/>
              <a:t>discussion of </a:t>
            </a:r>
            <a:r>
              <a:rPr lang="en-GB" sz="3600" dirty="0" smtClean="0"/>
              <a:t>all major </a:t>
            </a:r>
            <a:r>
              <a:rPr lang="en-GB" sz="3600" dirty="0" smtClean="0">
                <a:solidFill>
                  <a:srgbClr val="FF0000"/>
                </a:solidFill>
              </a:rPr>
              <a:t>validation </a:t>
            </a:r>
            <a:r>
              <a:rPr lang="en-GB" sz="3600" dirty="0">
                <a:solidFill>
                  <a:srgbClr val="FF0000"/>
                </a:solidFill>
              </a:rPr>
              <a:t>issues</a:t>
            </a:r>
            <a:r>
              <a:rPr lang="en-GB" sz="3600" dirty="0" smtClean="0"/>
              <a:t>.</a:t>
            </a:r>
          </a:p>
          <a:p>
            <a:pPr marL="0" indent="0">
              <a:buNone/>
            </a:pPr>
            <a:endParaRPr lang="en-GB" sz="3600" dirty="0" smtClean="0"/>
          </a:p>
          <a:p>
            <a:pPr marL="0" indent="0">
              <a:buNone/>
            </a:pPr>
            <a:r>
              <a:rPr lang="en-GB" sz="3600" dirty="0" smtClean="0"/>
              <a:t>Just the set of refined </a:t>
            </a:r>
            <a:r>
              <a:rPr lang="en-GB" sz="3600" dirty="0"/>
              <a:t>model parameter values  </a:t>
            </a:r>
            <a:r>
              <a:rPr lang="en-GB" sz="3600" dirty="0" smtClean="0"/>
              <a:t>is </a:t>
            </a:r>
            <a:r>
              <a:rPr lang="en-GB" sz="3600" dirty="0">
                <a:solidFill>
                  <a:srgbClr val="FF0000"/>
                </a:solidFill>
              </a:rPr>
              <a:t>insufficient</a:t>
            </a:r>
            <a:r>
              <a:rPr lang="en-GB" sz="3600" dirty="0"/>
              <a:t> for </a:t>
            </a:r>
            <a:r>
              <a:rPr lang="en-GB" sz="3600" dirty="0" smtClean="0"/>
              <a:t>a proper </a:t>
            </a:r>
            <a:r>
              <a:rPr lang="en-GB" sz="3600" dirty="0"/>
              <a:t>validation. </a:t>
            </a:r>
          </a:p>
        </p:txBody>
      </p:sp>
    </p:spTree>
    <p:extLst>
      <p:ext uri="{BB962C8B-B14F-4D97-AF65-F5344CB8AC3E}">
        <p14:creationId xmlns:p14="http://schemas.microsoft.com/office/powerpoint/2010/main" val="974223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>
                <a:solidFill>
                  <a:srgbClr val="FF0000"/>
                </a:solidFill>
                <a:latin typeface="Calibri" charset="0"/>
              </a:rPr>
              <a:t>Comparison</a:t>
            </a:r>
            <a:r>
              <a:rPr lang="nl-NL" dirty="0">
                <a:solidFill>
                  <a:srgbClr val="FF0000"/>
                </a:solidFill>
                <a:latin typeface="Calibri" charset="0"/>
              </a:rPr>
              <a:t> of the ‘</a:t>
            </a:r>
            <a:r>
              <a:rPr lang="nl-NL" altLang="ja-JP" dirty="0" err="1">
                <a:solidFill>
                  <a:srgbClr val="FF0000"/>
                </a:solidFill>
                <a:latin typeface="Calibri" charset="0"/>
              </a:rPr>
              <a:t>hydrogen</a:t>
            </a:r>
            <a:r>
              <a:rPr lang="nl-NL" altLang="ja-JP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nl-NL" altLang="ja-JP" dirty="0" err="1">
                <a:solidFill>
                  <a:srgbClr val="FF0000"/>
                </a:solidFill>
                <a:latin typeface="Calibri" charset="0"/>
              </a:rPr>
              <a:t>carbonate</a:t>
            </a:r>
            <a:r>
              <a:rPr lang="nl-NL" dirty="0">
                <a:solidFill>
                  <a:srgbClr val="FF0000"/>
                </a:solidFill>
                <a:latin typeface="Calibri" charset="0"/>
              </a:rPr>
              <a:t>’</a:t>
            </a:r>
            <a:r>
              <a:rPr lang="nl-NL" altLang="ja-JP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nl-NL" altLang="ja-JP" dirty="0" err="1">
                <a:solidFill>
                  <a:srgbClr val="FF0000"/>
                </a:solidFill>
                <a:latin typeface="Calibri" charset="0"/>
              </a:rPr>
              <a:t>and</a:t>
            </a:r>
            <a:r>
              <a:rPr lang="nl-NL" altLang="ja-JP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nl-NL" altLang="ja-JP" dirty="0" err="1">
                <a:solidFill>
                  <a:srgbClr val="FF0000"/>
                </a:solidFill>
                <a:latin typeface="Calibri" charset="0"/>
              </a:rPr>
              <a:t>acetate</a:t>
            </a:r>
            <a:r>
              <a:rPr lang="nl-NL" altLang="ja-JP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nl-NL" altLang="ja-JP" dirty="0" err="1" smtClean="0">
                <a:solidFill>
                  <a:srgbClr val="FF0000"/>
                </a:solidFill>
                <a:latin typeface="Calibri" charset="0"/>
              </a:rPr>
              <a:t>ORTEP’s</a:t>
            </a:r>
            <a:r>
              <a:rPr lang="nl-NL" altLang="ja-JP" dirty="0" smtClean="0">
                <a:solidFill>
                  <a:srgbClr val="FF0000"/>
                </a:solidFill>
                <a:latin typeface="Calibri" charset="0"/>
              </a:rPr>
              <a:t> </a:t>
            </a:r>
            <a:endParaRPr lang="nl-NL" dirty="0">
              <a:solidFill>
                <a:srgbClr val="FF0000"/>
              </a:solidFill>
              <a:latin typeface="Calibri" charset="0"/>
            </a:endParaRPr>
          </a:p>
        </p:txBody>
      </p:sp>
      <p:pic>
        <p:nvPicPr>
          <p:cNvPr id="23554" name="Afbeelding 4" descr="fig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93404"/>
            <a:ext cx="4025900" cy="362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Afbeelding 5" descr="fig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1593404"/>
            <a:ext cx="3881438" cy="34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 flipH="1">
            <a:off x="634941" y="5220841"/>
            <a:ext cx="772959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Observe the  close resemblance of the displacement ellipsoids and a clear indication that one of the oxygen atoms should be a carbon atom.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939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nl-NL" sz="3600">
                <a:solidFill>
                  <a:srgbClr val="FF0000"/>
                </a:solidFill>
                <a:latin typeface="Calibri" charset="0"/>
              </a:rPr>
              <a:t>Contoured CH</a:t>
            </a:r>
            <a:r>
              <a:rPr lang="nl-NL" sz="3600" baseline="-25000">
                <a:solidFill>
                  <a:srgbClr val="FF0000"/>
                </a:solidFill>
                <a:latin typeface="Calibri" charset="0"/>
              </a:rPr>
              <a:t>3</a:t>
            </a:r>
            <a:r>
              <a:rPr lang="nl-NL" sz="3600">
                <a:solidFill>
                  <a:srgbClr val="FF0000"/>
                </a:solidFill>
                <a:latin typeface="Calibri" charset="0"/>
              </a:rPr>
              <a:t> density section in the acetate structure</a:t>
            </a:r>
          </a:p>
        </p:txBody>
      </p:sp>
      <p:pic>
        <p:nvPicPr>
          <p:cNvPr id="24578" name="Afbeelding 2" descr="fig4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475" y="1417638"/>
            <a:ext cx="6559550" cy="44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kstvak 3"/>
          <p:cNvSpPr txBox="1">
            <a:spLocks noChangeArrowheads="1"/>
          </p:cNvSpPr>
          <p:nvPr/>
        </p:nvSpPr>
        <p:spPr bwMode="auto">
          <a:xfrm>
            <a:off x="1387475" y="6019800"/>
            <a:ext cx="7191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1800">
                <a:solidFill>
                  <a:srgbClr val="FF0000"/>
                </a:solidFill>
              </a:rPr>
              <a:t>We would expect to see a similar section prepared with the “HCO</a:t>
            </a:r>
            <a:r>
              <a:rPr lang="nl-NL" sz="1800" baseline="-25000">
                <a:solidFill>
                  <a:srgbClr val="FF0000"/>
                </a:solidFill>
              </a:rPr>
              <a:t>3</a:t>
            </a:r>
            <a:r>
              <a:rPr lang="nl-NL" sz="1800">
                <a:solidFill>
                  <a:srgbClr val="FF0000"/>
                </a:solidFill>
              </a:rPr>
              <a:t>” data</a:t>
            </a:r>
          </a:p>
        </p:txBody>
      </p:sp>
    </p:spTree>
    <p:extLst>
      <p:ext uri="{BB962C8B-B14F-4D97-AF65-F5344CB8AC3E}">
        <p14:creationId xmlns:p14="http://schemas.microsoft.com/office/powerpoint/2010/main" val="827713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F0000"/>
                </a:solidFill>
                <a:latin typeface="Calibri" charset="0"/>
              </a:rPr>
              <a:t>Original </a:t>
            </a:r>
            <a:r>
              <a:rPr lang="nl-NL" dirty="0" err="1" smtClean="0">
                <a:solidFill>
                  <a:srgbClr val="FF0000"/>
                </a:solidFill>
                <a:latin typeface="Calibri" charset="0"/>
              </a:rPr>
              <a:t>authors</a:t>
            </a:r>
            <a:r>
              <a:rPr lang="nl-NL" dirty="0" smtClean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nl-NL" dirty="0">
                <a:solidFill>
                  <a:srgbClr val="FF0000"/>
                </a:solidFill>
                <a:latin typeface="Calibri" charset="0"/>
              </a:rPr>
              <a:t>‘Update’</a:t>
            </a:r>
          </a:p>
        </p:txBody>
      </p:sp>
      <p:pic>
        <p:nvPicPr>
          <p:cNvPr id="26626" name="Afbeelding 2" descr="fig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1312863"/>
            <a:ext cx="864552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kstvak 1"/>
          <p:cNvSpPr txBox="1">
            <a:spLocks noChangeArrowheads="1"/>
          </p:cNvSpPr>
          <p:nvPr/>
        </p:nvSpPr>
        <p:spPr bwMode="auto">
          <a:xfrm>
            <a:off x="713869" y="4535250"/>
            <a:ext cx="813556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2800" dirty="0" err="1" smtClean="0"/>
              <a:t>Afterall</a:t>
            </a:r>
            <a:r>
              <a:rPr lang="nl-NL" sz="2800" dirty="0" smtClean="0"/>
              <a:t> </a:t>
            </a:r>
            <a:r>
              <a:rPr lang="nl-NL" sz="2800" dirty="0"/>
              <a:t>a </a:t>
            </a:r>
            <a:r>
              <a:rPr lang="nl-NL" sz="2800" dirty="0" smtClean="0"/>
              <a:t>boring </a:t>
            </a:r>
            <a:r>
              <a:rPr lang="nl-NL" sz="2800" dirty="0" err="1"/>
              <a:t>structure</a:t>
            </a:r>
            <a:r>
              <a:rPr lang="nl-NL" sz="2800" dirty="0"/>
              <a:t> ….</a:t>
            </a:r>
            <a:r>
              <a:rPr lang="nl-NL" sz="2800" dirty="0" smtClean="0"/>
              <a:t>. but </a:t>
            </a:r>
            <a:r>
              <a:rPr lang="nl-NL" sz="2800" dirty="0" err="1"/>
              <a:t>perfectly</a:t>
            </a:r>
            <a:r>
              <a:rPr lang="nl-NL" sz="2800" dirty="0"/>
              <a:t> </a:t>
            </a:r>
            <a:r>
              <a:rPr lang="nl-NL" sz="2800" dirty="0" err="1" smtClean="0"/>
              <a:t>illustrating</a:t>
            </a:r>
            <a:endParaRPr lang="nl-NL" sz="2800" dirty="0" smtClean="0"/>
          </a:p>
          <a:p>
            <a:pPr eaLnBrk="1" hangingPunct="1"/>
            <a:r>
              <a:rPr lang="nl-NL" sz="2800" dirty="0" err="1" smtClean="0"/>
              <a:t>my</a:t>
            </a:r>
            <a:r>
              <a:rPr lang="nl-NL" sz="2800" dirty="0" smtClean="0"/>
              <a:t> </a:t>
            </a:r>
            <a:r>
              <a:rPr lang="nl-NL" sz="2800" dirty="0" err="1" smtClean="0"/>
              <a:t>message</a:t>
            </a:r>
            <a:r>
              <a:rPr lang="nl-NL" sz="2800" dirty="0" smtClean="0"/>
              <a:t> </a:t>
            </a:r>
            <a:r>
              <a:rPr lang="nl-NL" sz="2800" dirty="0" err="1" smtClean="0"/>
              <a:t>that</a:t>
            </a:r>
            <a:r>
              <a:rPr lang="nl-NL" sz="2800" dirty="0" smtClean="0"/>
              <a:t> the </a:t>
            </a:r>
            <a:r>
              <a:rPr lang="nl-NL" sz="2800" dirty="0" err="1" smtClean="0"/>
              <a:t>experimental</a:t>
            </a:r>
            <a:r>
              <a:rPr lang="nl-NL" sz="2800" dirty="0" smtClean="0"/>
              <a:t> data </a:t>
            </a:r>
            <a:r>
              <a:rPr lang="nl-NL" sz="2800" dirty="0" err="1" smtClean="0"/>
              <a:t>should</a:t>
            </a:r>
            <a:r>
              <a:rPr lang="nl-NL" sz="2800" dirty="0" smtClean="0"/>
              <a:t> </a:t>
            </a:r>
            <a:r>
              <a:rPr lang="nl-NL" sz="2800" dirty="0" err="1" smtClean="0"/>
              <a:t>be</a:t>
            </a:r>
            <a:endParaRPr lang="nl-NL" sz="2800" dirty="0" smtClean="0"/>
          </a:p>
          <a:p>
            <a:pPr eaLnBrk="1" hangingPunct="1"/>
            <a:r>
              <a:rPr lang="nl-NL" sz="2800" dirty="0" err="1" smtClean="0"/>
              <a:t>deposited</a:t>
            </a:r>
            <a:r>
              <a:rPr lang="nl-NL" sz="2800" dirty="0" smtClean="0"/>
              <a:t> as well in support of a </a:t>
            </a:r>
            <a:r>
              <a:rPr lang="nl-NL" sz="2800" dirty="0" err="1" smtClean="0"/>
              <a:t>structure</a:t>
            </a:r>
            <a:r>
              <a:rPr lang="nl-NL" sz="2800" dirty="0" smtClean="0"/>
              <a:t> report.</a:t>
            </a:r>
            <a:endParaRPr lang="nl-NL" sz="2800" dirty="0"/>
          </a:p>
          <a:p>
            <a:pPr eaLnBrk="1" hangingPunct="1"/>
            <a:r>
              <a:rPr lang="nl-NL" sz="2800" dirty="0" err="1">
                <a:solidFill>
                  <a:srgbClr val="FF0000"/>
                </a:solidFill>
              </a:rPr>
              <a:t>By</a:t>
            </a:r>
            <a:r>
              <a:rPr lang="nl-NL" sz="2800" dirty="0">
                <a:solidFill>
                  <a:srgbClr val="FF0000"/>
                </a:solidFill>
              </a:rPr>
              <a:t>-the-way, </a:t>
            </a:r>
            <a:r>
              <a:rPr lang="nl-NL" sz="2800" dirty="0" err="1">
                <a:solidFill>
                  <a:srgbClr val="FF0000"/>
                </a:solidFill>
              </a:rPr>
              <a:t>where</a:t>
            </a:r>
            <a:r>
              <a:rPr lang="nl-NL" sz="2800" dirty="0">
                <a:solidFill>
                  <a:srgbClr val="FF0000"/>
                </a:solidFill>
              </a:rPr>
              <a:t> </a:t>
            </a:r>
            <a:r>
              <a:rPr lang="nl-NL" sz="2800" dirty="0" err="1">
                <a:solidFill>
                  <a:srgbClr val="FF0000"/>
                </a:solidFill>
              </a:rPr>
              <a:t>did</a:t>
            </a:r>
            <a:r>
              <a:rPr lang="nl-NL" sz="2800" dirty="0">
                <a:solidFill>
                  <a:srgbClr val="FF0000"/>
                </a:solidFill>
              </a:rPr>
              <a:t> the </a:t>
            </a:r>
            <a:r>
              <a:rPr lang="nl-NL" sz="2800" dirty="0" err="1">
                <a:solidFill>
                  <a:srgbClr val="FF0000"/>
                </a:solidFill>
              </a:rPr>
              <a:t>acetate</a:t>
            </a:r>
            <a:r>
              <a:rPr lang="nl-NL" sz="2800" dirty="0">
                <a:solidFill>
                  <a:srgbClr val="FF0000"/>
                </a:solidFill>
              </a:rPr>
              <a:t> anion </a:t>
            </a:r>
            <a:r>
              <a:rPr lang="nl-NL" sz="2800" dirty="0" err="1">
                <a:solidFill>
                  <a:srgbClr val="FF0000"/>
                </a:solidFill>
              </a:rPr>
              <a:t>come</a:t>
            </a:r>
            <a:r>
              <a:rPr lang="nl-NL" sz="2800" dirty="0">
                <a:solidFill>
                  <a:srgbClr val="FF0000"/>
                </a:solidFill>
              </a:rPr>
              <a:t> </a:t>
            </a:r>
            <a:r>
              <a:rPr lang="nl-NL" sz="2800" dirty="0" err="1">
                <a:solidFill>
                  <a:srgbClr val="FF0000"/>
                </a:solidFill>
              </a:rPr>
              <a:t>from</a:t>
            </a:r>
            <a:r>
              <a:rPr lang="nl-NL" sz="2800" dirty="0">
                <a:solidFill>
                  <a:srgbClr val="FF0000"/>
                </a:solidFill>
              </a:rPr>
              <a:t>?</a:t>
            </a:r>
          </a:p>
          <a:p>
            <a:pPr eaLnBrk="1" hangingPunct="1"/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1857376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What are the issues that structure validation aims to address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7706"/>
          </a:xfrm>
        </p:spPr>
        <p:txBody>
          <a:bodyPr>
            <a:normAutofit lnSpcReduction="10000"/>
          </a:bodyPr>
          <a:lstStyle/>
          <a:p>
            <a:r>
              <a:rPr lang="en-GB" sz="3600" dirty="0" smtClean="0"/>
              <a:t>Completeness and consistency of the refined parameter model data of the reported structure.</a:t>
            </a:r>
          </a:p>
          <a:p>
            <a:r>
              <a:rPr lang="en-GB" sz="3600" dirty="0" smtClean="0"/>
              <a:t>Completeness of the reported experimental data on which the study is based.</a:t>
            </a:r>
          </a:p>
          <a:p>
            <a:r>
              <a:rPr lang="en-GB" sz="3600" dirty="0" smtClean="0"/>
              <a:t>Completeness of the reported details of the data-reduction, structure solution and refinement. </a:t>
            </a:r>
          </a:p>
          <a:p>
            <a:endParaRPr lang="en-GB" sz="2800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0895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>
                <a:solidFill>
                  <a:srgbClr val="FF0000"/>
                </a:solidFill>
              </a:rPr>
              <a:t>Reflection</a:t>
            </a:r>
            <a:r>
              <a:rPr lang="nl-NL" dirty="0" smtClean="0">
                <a:solidFill>
                  <a:srgbClr val="FF0000"/>
                </a:solidFill>
              </a:rPr>
              <a:t> Data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nl-NL" dirty="0" smtClean="0"/>
              <a:t>A CIF in </a:t>
            </a:r>
            <a:r>
              <a:rPr lang="nl-NL" dirty="0" err="1" smtClean="0"/>
              <a:t>its</a:t>
            </a:r>
            <a:r>
              <a:rPr lang="nl-NL" dirty="0" smtClean="0"/>
              <a:t> basic form is </a:t>
            </a:r>
            <a:r>
              <a:rPr lang="nl-NL" dirty="0" err="1" smtClean="0">
                <a:solidFill>
                  <a:srgbClr val="0000FF"/>
                </a:solidFill>
              </a:rPr>
              <a:t>insufficient</a:t>
            </a:r>
            <a:r>
              <a:rPr lang="nl-NL" dirty="0" smtClean="0">
                <a:solidFill>
                  <a:srgbClr val="0000FF"/>
                </a:solidFill>
              </a:rPr>
              <a:t> </a:t>
            </a:r>
            <a:r>
              <a:rPr lang="nl-NL" dirty="0" err="1" smtClean="0">
                <a:solidFill>
                  <a:srgbClr val="0000FF"/>
                </a:solidFill>
              </a:rPr>
              <a:t>for</a:t>
            </a:r>
            <a:r>
              <a:rPr lang="nl-NL" dirty="0" smtClean="0">
                <a:solidFill>
                  <a:srgbClr val="0000FF"/>
                </a:solidFill>
              </a:rPr>
              <a:t> proper </a:t>
            </a:r>
            <a:r>
              <a:rPr lang="nl-NL" dirty="0" err="1" smtClean="0">
                <a:solidFill>
                  <a:srgbClr val="0000FF"/>
                </a:solidFill>
              </a:rPr>
              <a:t>validation</a:t>
            </a:r>
            <a:r>
              <a:rPr lang="nl-NL" dirty="0" smtClean="0">
                <a:solidFill>
                  <a:srgbClr val="0000FF"/>
                </a:solidFill>
              </a:rPr>
              <a:t> </a:t>
            </a:r>
            <a:r>
              <a:rPr lang="nl-NL" dirty="0" smtClean="0"/>
              <a:t>of a </a:t>
            </a:r>
            <a:r>
              <a:rPr lang="nl-NL" dirty="0" err="1" smtClean="0"/>
              <a:t>structure</a:t>
            </a:r>
            <a:r>
              <a:rPr lang="nl-NL" dirty="0" smtClean="0"/>
              <a:t> report, in </a:t>
            </a:r>
            <a:r>
              <a:rPr lang="nl-NL" dirty="0" err="1" smtClean="0"/>
              <a:t>particular</a:t>
            </a:r>
            <a:r>
              <a:rPr lang="nl-NL" dirty="0" smtClean="0"/>
              <a:t> in case of </a:t>
            </a:r>
            <a:r>
              <a:rPr lang="nl-NL" dirty="0" err="1" smtClean="0"/>
              <a:t>unusual</a:t>
            </a:r>
            <a:r>
              <a:rPr lang="nl-NL" dirty="0" smtClean="0"/>
              <a:t>, </a:t>
            </a:r>
            <a:r>
              <a:rPr lang="nl-NL" dirty="0" err="1" smtClean="0"/>
              <a:t>reported</a:t>
            </a:r>
            <a:r>
              <a:rPr lang="nl-NL" dirty="0" smtClean="0"/>
              <a:t> or </a:t>
            </a:r>
            <a:r>
              <a:rPr lang="nl-NL" dirty="0" err="1" smtClean="0"/>
              <a:t>claimed</a:t>
            </a:r>
            <a:r>
              <a:rPr lang="nl-NL" dirty="0"/>
              <a:t>,</a:t>
            </a:r>
            <a:r>
              <a:rPr lang="nl-NL" dirty="0" smtClean="0"/>
              <a:t> </a:t>
            </a:r>
            <a:r>
              <a:rPr lang="nl-NL" dirty="0" err="1" smtClean="0"/>
              <a:t>results</a:t>
            </a:r>
            <a:r>
              <a:rPr lang="nl-NL" dirty="0" smtClean="0"/>
              <a:t>.</a:t>
            </a:r>
          </a:p>
          <a:p>
            <a:r>
              <a:rPr lang="nl-NL" dirty="0" err="1" smtClean="0"/>
              <a:t>What</a:t>
            </a:r>
            <a:r>
              <a:rPr lang="nl-NL" dirty="0" smtClean="0"/>
              <a:t> is </a:t>
            </a:r>
            <a:r>
              <a:rPr lang="nl-NL" dirty="0" err="1" smtClean="0"/>
              <a:t>needed</a:t>
            </a:r>
            <a:r>
              <a:rPr lang="nl-NL" dirty="0" smtClean="0"/>
              <a:t> is </a:t>
            </a:r>
            <a:r>
              <a:rPr lang="nl-NL" dirty="0" err="1" smtClean="0"/>
              <a:t>detailed</a:t>
            </a:r>
            <a:r>
              <a:rPr lang="nl-NL" dirty="0" smtClean="0"/>
              <a:t> information of the </a:t>
            </a:r>
            <a:r>
              <a:rPr lang="nl-NL" dirty="0" err="1" smtClean="0"/>
              <a:t>refinement</a:t>
            </a:r>
            <a:r>
              <a:rPr lang="nl-NL" dirty="0" smtClean="0"/>
              <a:t> model (RES), </a:t>
            </a:r>
            <a:r>
              <a:rPr lang="nl-NL" dirty="0" err="1" smtClean="0"/>
              <a:t>including</a:t>
            </a:r>
            <a:r>
              <a:rPr lang="nl-NL" dirty="0" smtClean="0"/>
              <a:t> the F</a:t>
            </a:r>
            <a:r>
              <a:rPr lang="nl-NL" baseline="-25000" dirty="0" smtClean="0"/>
              <a:t>obs</a:t>
            </a:r>
            <a:r>
              <a:rPr lang="nl-NL" baseline="30000" dirty="0" smtClean="0"/>
              <a:t>2</a:t>
            </a:r>
            <a:r>
              <a:rPr lang="nl-NL" dirty="0" smtClean="0"/>
              <a:t>, F</a:t>
            </a:r>
            <a:r>
              <a:rPr lang="nl-NL" baseline="-25000" dirty="0" smtClean="0"/>
              <a:t>calc</a:t>
            </a:r>
            <a:r>
              <a:rPr lang="nl-NL" baseline="30000" dirty="0" smtClean="0"/>
              <a:t>2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sigma(F</a:t>
            </a:r>
            <a:r>
              <a:rPr lang="nl-NL" baseline="-25000" dirty="0" smtClean="0"/>
              <a:t>obs</a:t>
            </a:r>
            <a:r>
              <a:rPr lang="nl-NL" baseline="30000" dirty="0" smtClean="0"/>
              <a:t>2</a:t>
            </a:r>
            <a:r>
              <a:rPr lang="nl-NL" dirty="0" smtClean="0"/>
              <a:t>) </a:t>
            </a:r>
            <a:r>
              <a:rPr lang="nl-NL" dirty="0" err="1" smtClean="0"/>
              <a:t>listing</a:t>
            </a:r>
            <a:r>
              <a:rPr lang="nl-NL" dirty="0" smtClean="0"/>
              <a:t> file (FCF). </a:t>
            </a:r>
          </a:p>
          <a:p>
            <a:r>
              <a:rPr lang="nl-NL" dirty="0" smtClean="0"/>
              <a:t>An FCF </a:t>
            </a:r>
            <a:r>
              <a:rPr lang="nl-NL" dirty="0" err="1" smtClean="0"/>
              <a:t>allows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statistical</a:t>
            </a:r>
            <a:r>
              <a:rPr lang="nl-NL" dirty="0" smtClean="0"/>
              <a:t> analysis of the fit of the </a:t>
            </a:r>
            <a:r>
              <a:rPr lang="nl-NL" dirty="0" err="1" smtClean="0"/>
              <a:t>authors</a:t>
            </a:r>
            <a:r>
              <a:rPr lang="nl-NL" dirty="0" smtClean="0"/>
              <a:t> </a:t>
            </a:r>
            <a:r>
              <a:rPr lang="nl-NL" dirty="0" err="1" smtClean="0"/>
              <a:t>structure</a:t>
            </a:r>
            <a:r>
              <a:rPr lang="nl-NL" dirty="0" smtClean="0"/>
              <a:t> model on the </a:t>
            </a:r>
            <a:r>
              <a:rPr lang="nl-NL" dirty="0" err="1" smtClean="0"/>
              <a:t>reflection</a:t>
            </a:r>
            <a:r>
              <a:rPr lang="nl-NL" dirty="0" smtClean="0"/>
              <a:t> data (</a:t>
            </a:r>
            <a:r>
              <a:rPr lang="nl-NL" dirty="0" err="1" smtClean="0"/>
              <a:t>missed</a:t>
            </a:r>
            <a:r>
              <a:rPr lang="nl-NL" dirty="0" smtClean="0"/>
              <a:t> </a:t>
            </a:r>
            <a:r>
              <a:rPr lang="nl-NL" dirty="0" err="1" smtClean="0"/>
              <a:t>twinning</a:t>
            </a:r>
            <a:r>
              <a:rPr lang="nl-NL" dirty="0" smtClean="0"/>
              <a:t>, absolute </a:t>
            </a:r>
            <a:r>
              <a:rPr lang="nl-NL" dirty="0" err="1" smtClean="0"/>
              <a:t>structure</a:t>
            </a:r>
            <a:r>
              <a:rPr lang="nl-NL" dirty="0" smtClean="0"/>
              <a:t> etc.).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89191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Final .res &amp; .</a:t>
            </a:r>
            <a:r>
              <a:rPr lang="en-GB" dirty="0" err="1" smtClean="0">
                <a:solidFill>
                  <a:srgbClr val="FF0000"/>
                </a:solidFill>
              </a:rPr>
              <a:t>hkl</a:t>
            </a:r>
            <a:r>
              <a:rPr lang="en-GB" dirty="0" smtClean="0">
                <a:solidFill>
                  <a:srgbClr val="FF0000"/>
                </a:solidFill>
              </a:rPr>
              <a:t> Embedding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301123"/>
            <a:ext cx="8229600" cy="5204489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Two general data names were introduced for the inclusion of the refinement and reflection details </a:t>
            </a:r>
            <a:r>
              <a:rPr lang="en-GB" dirty="0" smtClean="0">
                <a:solidFill>
                  <a:srgbClr val="FF0000"/>
                </a:solidFill>
              </a:rPr>
              <a:t>_</a:t>
            </a:r>
            <a:r>
              <a:rPr lang="en-GB" dirty="0" err="1" smtClean="0">
                <a:solidFill>
                  <a:srgbClr val="FF0000"/>
                </a:solidFill>
              </a:rPr>
              <a:t>iucr_refine_instructions_details</a:t>
            </a:r>
            <a:r>
              <a:rPr lang="en-GB" dirty="0" smtClean="0"/>
              <a:t> and </a:t>
            </a:r>
            <a:r>
              <a:rPr lang="en-GB" dirty="0" smtClean="0">
                <a:solidFill>
                  <a:srgbClr val="FF0000"/>
                </a:solidFill>
              </a:rPr>
              <a:t>_</a:t>
            </a:r>
            <a:r>
              <a:rPr lang="en-GB" dirty="0" err="1" smtClean="0">
                <a:solidFill>
                  <a:srgbClr val="FF0000"/>
                </a:solidFill>
              </a:rPr>
              <a:t>iucr_refine_reflections_details</a:t>
            </a:r>
            <a:r>
              <a:rPr lang="en-GB" dirty="0" smtClean="0"/>
              <a:t> resp. </a:t>
            </a:r>
          </a:p>
          <a:p>
            <a:r>
              <a:rPr lang="en-GB" dirty="0" smtClean="0"/>
              <a:t>The .res and .</a:t>
            </a:r>
            <a:r>
              <a:rPr lang="en-GB" dirty="0" err="1" smtClean="0"/>
              <a:t>hkl</a:t>
            </a:r>
            <a:r>
              <a:rPr lang="en-GB" dirty="0" smtClean="0"/>
              <a:t> are embedded as text between semicolons (i.e. ‘; &lt;</a:t>
            </a:r>
            <a:r>
              <a:rPr lang="en-GB" i="1" dirty="0" smtClean="0"/>
              <a:t>newline&gt;</a:t>
            </a:r>
            <a:r>
              <a:rPr lang="en-GB" dirty="0" smtClean="0"/>
              <a:t> &lt;text&gt; &lt;</a:t>
            </a:r>
            <a:r>
              <a:rPr lang="en-GB" i="1" dirty="0" smtClean="0"/>
              <a:t>newline&gt;</a:t>
            </a:r>
            <a:r>
              <a:rPr lang="en-GB" dirty="0" smtClean="0"/>
              <a:t> ;’)</a:t>
            </a:r>
          </a:p>
          <a:p>
            <a:r>
              <a:rPr lang="en-GB" dirty="0" smtClean="0"/>
              <a:t>SHELXL201n introduced its own equivalents: </a:t>
            </a:r>
            <a:r>
              <a:rPr lang="en-GB" dirty="0" smtClean="0">
                <a:solidFill>
                  <a:srgbClr val="FF0000"/>
                </a:solidFill>
              </a:rPr>
              <a:t>_</a:t>
            </a:r>
            <a:r>
              <a:rPr lang="en-GB" dirty="0" err="1" smtClean="0">
                <a:solidFill>
                  <a:srgbClr val="FF0000"/>
                </a:solidFill>
              </a:rPr>
              <a:t>shelx_res_file</a:t>
            </a:r>
            <a:r>
              <a:rPr lang="en-GB" dirty="0" smtClean="0"/>
              <a:t> &amp; </a:t>
            </a:r>
            <a:r>
              <a:rPr lang="en-GB" dirty="0" smtClean="0">
                <a:solidFill>
                  <a:srgbClr val="FF0000"/>
                </a:solidFill>
              </a:rPr>
              <a:t>_</a:t>
            </a:r>
            <a:r>
              <a:rPr lang="en-GB" dirty="0" err="1" smtClean="0">
                <a:solidFill>
                  <a:srgbClr val="FF0000"/>
                </a:solidFill>
              </a:rPr>
              <a:t>shelx_hkl_file</a:t>
            </a:r>
            <a:r>
              <a:rPr lang="en-GB" dirty="0" smtClean="0"/>
              <a:t> along with associated </a:t>
            </a:r>
            <a:r>
              <a:rPr lang="en-GB" dirty="0" smtClean="0">
                <a:solidFill>
                  <a:srgbClr val="FF0000"/>
                </a:solidFill>
              </a:rPr>
              <a:t>checksums</a:t>
            </a:r>
            <a:r>
              <a:rPr lang="en-GB" dirty="0" smtClean="0"/>
              <a:t> for data integrity. </a:t>
            </a:r>
            <a:endParaRPr lang="en-GB" dirty="0"/>
          </a:p>
          <a:p>
            <a:r>
              <a:rPr lang="en-GB" dirty="0" smtClean="0">
                <a:solidFill>
                  <a:srgbClr val="FF0000"/>
                </a:solidFill>
              </a:rPr>
              <a:t>Those embedded data should NOT be edited or removed from the CIF</a:t>
            </a:r>
            <a:r>
              <a:rPr lang="en-GB" dirty="0" smtClean="0"/>
              <a:t>. </a:t>
            </a:r>
          </a:p>
          <a:p>
            <a:r>
              <a:rPr lang="en-GB" dirty="0" smtClean="0"/>
              <a:t>Use ‘</a:t>
            </a:r>
            <a:r>
              <a:rPr lang="en-GB" dirty="0" err="1" smtClean="0"/>
              <a:t>shredcif</a:t>
            </a:r>
            <a:r>
              <a:rPr lang="en-GB" dirty="0" smtClean="0"/>
              <a:t>’ or PLATON to extract the .res &amp; .</a:t>
            </a:r>
            <a:r>
              <a:rPr lang="en-GB" dirty="0" err="1" smtClean="0"/>
              <a:t>hkl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93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>
                <a:solidFill>
                  <a:srgbClr val="FF0000"/>
                </a:solidFill>
              </a:rPr>
              <a:t>Good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Scientific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Practice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 err="1" smtClean="0"/>
              <a:t>Embedding</a:t>
            </a:r>
            <a:r>
              <a:rPr lang="nl-NL" dirty="0" smtClean="0"/>
              <a:t> of the .</a:t>
            </a:r>
            <a:r>
              <a:rPr lang="nl-NL" dirty="0" err="1" smtClean="0"/>
              <a:t>res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unmerged</a:t>
            </a:r>
            <a:r>
              <a:rPr lang="nl-NL" dirty="0" smtClean="0"/>
              <a:t>  .</a:t>
            </a:r>
            <a:r>
              <a:rPr lang="nl-NL" dirty="0" err="1" smtClean="0"/>
              <a:t>hkl</a:t>
            </a:r>
            <a:r>
              <a:rPr lang="nl-NL" dirty="0" smtClean="0"/>
              <a:t> (</a:t>
            </a:r>
            <a:r>
              <a:rPr lang="nl-NL" dirty="0" err="1" smtClean="0"/>
              <a:t>and</a:t>
            </a:r>
            <a:r>
              <a:rPr lang="nl-NL" dirty="0" smtClean="0"/>
              <a:t> .</a:t>
            </a:r>
            <a:r>
              <a:rPr lang="nl-NL" dirty="0" err="1" smtClean="0"/>
              <a:t>fab</a:t>
            </a:r>
            <a:r>
              <a:rPr lang="nl-NL" dirty="0" smtClean="0"/>
              <a:t>) is </a:t>
            </a:r>
            <a:r>
              <a:rPr lang="nl-NL" dirty="0" err="1" smtClean="0"/>
              <a:t>now</a:t>
            </a:r>
            <a:r>
              <a:rPr lang="nl-NL" dirty="0" smtClean="0"/>
              <a:t> </a:t>
            </a:r>
            <a:r>
              <a:rPr lang="nl-NL" dirty="0" err="1" smtClean="0"/>
              <a:t>fully</a:t>
            </a:r>
            <a:r>
              <a:rPr lang="nl-NL" dirty="0" smtClean="0"/>
              <a:t> </a:t>
            </a:r>
            <a:r>
              <a:rPr lang="nl-NL" dirty="0" err="1" smtClean="0"/>
              <a:t>implemented</a:t>
            </a:r>
            <a:r>
              <a:rPr lang="nl-NL" dirty="0" smtClean="0"/>
              <a:t> in the SHELXL201n </a:t>
            </a:r>
            <a:r>
              <a:rPr lang="nl-NL" dirty="0" err="1" smtClean="0"/>
              <a:t>refinement</a:t>
            </a:r>
            <a:r>
              <a:rPr lang="nl-NL" dirty="0" smtClean="0"/>
              <a:t> program. </a:t>
            </a:r>
            <a:r>
              <a:rPr lang="nl-NL" dirty="0" err="1" smtClean="0"/>
              <a:t>Other</a:t>
            </a:r>
            <a:r>
              <a:rPr lang="nl-NL" dirty="0" smtClean="0"/>
              <a:t> packages follow. An FCF </a:t>
            </a:r>
            <a:r>
              <a:rPr lang="nl-NL" dirty="0" err="1" smtClean="0"/>
              <a:t>can</a:t>
            </a:r>
            <a:r>
              <a:rPr lang="nl-NL" dirty="0" smtClean="0"/>
              <a:t> </a:t>
            </a:r>
            <a:r>
              <a:rPr lang="nl-NL" dirty="0" err="1" smtClean="0"/>
              <a:t>be</a:t>
            </a:r>
            <a:r>
              <a:rPr lang="nl-NL" dirty="0" smtClean="0"/>
              <a:t> </a:t>
            </a:r>
            <a:r>
              <a:rPr lang="nl-NL" dirty="0" err="1" smtClean="0"/>
              <a:t>calculated</a:t>
            </a:r>
            <a:r>
              <a:rPr lang="nl-NL" dirty="0" smtClean="0"/>
              <a:t> </a:t>
            </a:r>
            <a:r>
              <a:rPr lang="nl-NL" dirty="0" err="1" smtClean="0"/>
              <a:t>automatically</a:t>
            </a:r>
            <a:r>
              <a:rPr lang="nl-NL" dirty="0" smtClean="0"/>
              <a:t> in the case of SHELXL201n.</a:t>
            </a:r>
          </a:p>
          <a:p>
            <a:r>
              <a:rPr lang="nl-NL" dirty="0" err="1" smtClean="0"/>
              <a:t>Other</a:t>
            </a:r>
            <a:r>
              <a:rPr lang="nl-NL" dirty="0" smtClean="0"/>
              <a:t> packages </a:t>
            </a:r>
            <a:r>
              <a:rPr lang="nl-NL" dirty="0" err="1" smtClean="0"/>
              <a:t>may</a:t>
            </a:r>
            <a:r>
              <a:rPr lang="nl-NL" dirty="0" smtClean="0"/>
              <a:t> </a:t>
            </a:r>
            <a:r>
              <a:rPr lang="nl-NL" dirty="0" err="1" smtClean="0"/>
              <a:t>embed</a:t>
            </a:r>
            <a:r>
              <a:rPr lang="nl-NL" dirty="0" smtClean="0"/>
              <a:t> the FCF as _</a:t>
            </a:r>
            <a:r>
              <a:rPr lang="nl-NL" dirty="0" err="1" smtClean="0"/>
              <a:t>iucr_refine_fcf_details</a:t>
            </a:r>
            <a:endParaRPr lang="nl-NL" dirty="0" smtClean="0"/>
          </a:p>
          <a:p>
            <a:r>
              <a:rPr lang="nl-NL" dirty="0" err="1" smtClean="0"/>
              <a:t>This</a:t>
            </a:r>
            <a:r>
              <a:rPr lang="nl-NL" dirty="0" smtClean="0"/>
              <a:t> </a:t>
            </a:r>
            <a:r>
              <a:rPr lang="nl-NL" dirty="0" err="1" smtClean="0"/>
              <a:t>allows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an</a:t>
            </a:r>
            <a:r>
              <a:rPr lang="nl-NL" dirty="0" smtClean="0"/>
              <a:t> </a:t>
            </a:r>
            <a:r>
              <a:rPr lang="nl-NL" dirty="0" err="1" smtClean="0"/>
              <a:t>alternative</a:t>
            </a:r>
            <a:r>
              <a:rPr lang="nl-NL" dirty="0" smtClean="0"/>
              <a:t> </a:t>
            </a:r>
            <a:r>
              <a:rPr lang="nl-NL" dirty="0" err="1" smtClean="0"/>
              <a:t>refinement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the </a:t>
            </a:r>
            <a:r>
              <a:rPr lang="nl-NL" dirty="0" err="1" smtClean="0"/>
              <a:t>archived</a:t>
            </a:r>
            <a:r>
              <a:rPr lang="nl-NL" dirty="0" smtClean="0"/>
              <a:t> data (e.g. A disorder model </a:t>
            </a:r>
            <a:r>
              <a:rPr lang="nl-NL" dirty="0" err="1" smtClean="0"/>
              <a:t>refinement</a:t>
            </a:r>
            <a:r>
              <a:rPr lang="nl-NL" dirty="0" smtClean="0"/>
              <a:t> versus a </a:t>
            </a:r>
            <a:r>
              <a:rPr lang="nl-NL" dirty="0" err="1" smtClean="0"/>
              <a:t>published</a:t>
            </a:r>
            <a:r>
              <a:rPr lang="nl-NL" dirty="0" smtClean="0"/>
              <a:t> SQUEEZE </a:t>
            </a:r>
            <a:r>
              <a:rPr lang="nl-NL" dirty="0" err="1" smtClean="0"/>
              <a:t>based</a:t>
            </a:r>
            <a:r>
              <a:rPr lang="nl-NL" dirty="0" smtClean="0"/>
              <a:t> </a:t>
            </a:r>
            <a:r>
              <a:rPr lang="nl-NL" dirty="0" err="1" smtClean="0"/>
              <a:t>refinement</a:t>
            </a:r>
            <a:r>
              <a:rPr lang="nl-NL" dirty="0" smtClean="0"/>
              <a:t>)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84274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F0000"/>
                </a:solidFill>
              </a:rPr>
              <a:t>FCF-</a:t>
            </a:r>
            <a:r>
              <a:rPr lang="en-GB" dirty="0" smtClean="0">
                <a:solidFill>
                  <a:srgbClr val="FF0000"/>
                </a:solidFill>
              </a:rPr>
              <a:t>Validation</a:t>
            </a:r>
            <a:r>
              <a:rPr lang="nl-NL" dirty="0" smtClean="0">
                <a:solidFill>
                  <a:srgbClr val="FF0000"/>
                </a:solidFill>
              </a:rPr>
              <a:t> (in .</a:t>
            </a:r>
            <a:r>
              <a:rPr lang="nl-NL" dirty="0" err="1" smtClean="0">
                <a:solidFill>
                  <a:srgbClr val="FF0000"/>
                </a:solidFill>
              </a:rPr>
              <a:t>ckf</a:t>
            </a:r>
            <a:r>
              <a:rPr lang="nl-NL" dirty="0" smtClean="0">
                <a:solidFill>
                  <a:srgbClr val="FF0000"/>
                </a:solidFill>
              </a:rPr>
              <a:t>) </a:t>
            </a:r>
            <a:r>
              <a:rPr lang="nl-NL" dirty="0" err="1" smtClean="0">
                <a:solidFill>
                  <a:srgbClr val="FF0000"/>
                </a:solidFill>
              </a:rPr>
              <a:t>adds</a:t>
            </a:r>
            <a:r>
              <a:rPr lang="nl-NL" dirty="0" smtClean="0">
                <a:solidFill>
                  <a:srgbClr val="FF0000"/>
                </a:solidFill>
              </a:rPr>
              <a:t>: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2088942"/>
            <a:ext cx="8229600" cy="4528829"/>
          </a:xfrm>
        </p:spPr>
        <p:txBody>
          <a:bodyPr/>
          <a:lstStyle/>
          <a:p>
            <a:r>
              <a:rPr lang="nl-NL" dirty="0" smtClean="0"/>
              <a:t>Analysis of the quality of the refinement</a:t>
            </a:r>
          </a:p>
          <a:p>
            <a:r>
              <a:rPr lang="nl-NL" dirty="0" smtClean="0"/>
              <a:t>Analysis of the </a:t>
            </a:r>
            <a:r>
              <a:rPr lang="en-GB" dirty="0" smtClean="0"/>
              <a:t>difference</a:t>
            </a:r>
            <a:r>
              <a:rPr lang="nl-NL" dirty="0" smtClean="0"/>
              <a:t> map (peaks)</a:t>
            </a:r>
          </a:p>
          <a:p>
            <a:r>
              <a:rPr lang="nl-NL" dirty="0" smtClean="0"/>
              <a:t>Detection of void content (SQUEEZE)</a:t>
            </a:r>
          </a:p>
          <a:p>
            <a:r>
              <a:rPr lang="en-GB" dirty="0" smtClean="0"/>
              <a:t>Detection</a:t>
            </a:r>
            <a:r>
              <a:rPr lang="nl-NL" dirty="0" smtClean="0"/>
              <a:t> of missing </a:t>
            </a:r>
            <a:r>
              <a:rPr lang="nl-NL" dirty="0" err="1" smtClean="0"/>
              <a:t>reflections</a:t>
            </a:r>
            <a:endParaRPr lang="nl-NL" dirty="0" smtClean="0"/>
          </a:p>
          <a:p>
            <a:r>
              <a:rPr lang="nl-NL" dirty="0" err="1" smtClean="0"/>
              <a:t>Detection</a:t>
            </a:r>
            <a:r>
              <a:rPr lang="nl-NL" dirty="0" smtClean="0"/>
              <a:t> of </a:t>
            </a:r>
            <a:r>
              <a:rPr lang="nl-NL" dirty="0" err="1" smtClean="0"/>
              <a:t>outliers</a:t>
            </a:r>
            <a:endParaRPr lang="nl-NL" dirty="0" smtClean="0"/>
          </a:p>
          <a:p>
            <a:r>
              <a:rPr lang="nl-NL" dirty="0" err="1" smtClean="0"/>
              <a:t>Detection</a:t>
            </a:r>
            <a:r>
              <a:rPr lang="nl-NL" dirty="0" smtClean="0"/>
              <a:t> of </a:t>
            </a:r>
            <a:r>
              <a:rPr lang="nl-NL" dirty="0" err="1" smtClean="0"/>
              <a:t>missed</a:t>
            </a:r>
            <a:r>
              <a:rPr lang="nl-NL" dirty="0" smtClean="0"/>
              <a:t> </a:t>
            </a:r>
            <a:r>
              <a:rPr lang="nl-NL" dirty="0" err="1" smtClean="0"/>
              <a:t>twinning</a:t>
            </a:r>
            <a:endParaRPr lang="nl-NL" dirty="0" smtClean="0"/>
          </a:p>
          <a:p>
            <a:r>
              <a:rPr lang="nl-NL" dirty="0" smtClean="0"/>
              <a:t>Check of the </a:t>
            </a:r>
            <a:r>
              <a:rPr lang="nl-NL" dirty="0" err="1" smtClean="0"/>
              <a:t>reported</a:t>
            </a:r>
            <a:r>
              <a:rPr lang="nl-NL" dirty="0" smtClean="0"/>
              <a:t> absolute </a:t>
            </a:r>
            <a:r>
              <a:rPr lang="nl-NL" dirty="0" err="1" smtClean="0"/>
              <a:t>structure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42946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ex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26" y="568193"/>
            <a:ext cx="8153992" cy="586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52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ex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24" y="1155700"/>
            <a:ext cx="8321083" cy="452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33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WHY?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All published crystal structures are </a:t>
            </a:r>
            <a:r>
              <a:rPr lang="en-GB" dirty="0" smtClean="0">
                <a:solidFill>
                  <a:srgbClr val="FF0000"/>
                </a:solidFill>
              </a:rPr>
              <a:t>archived</a:t>
            </a:r>
            <a:r>
              <a:rPr lang="en-GB" dirty="0" smtClean="0"/>
              <a:t> in the CSD. Their quality may range from excellent to questionable, but sufficient for their purpose.</a:t>
            </a:r>
          </a:p>
          <a:p>
            <a:r>
              <a:rPr lang="en-GB" dirty="0" smtClean="0"/>
              <a:t>Analysis </a:t>
            </a:r>
            <a:r>
              <a:rPr lang="en-GB" dirty="0" smtClean="0">
                <a:solidFill>
                  <a:srgbClr val="FF0000"/>
                </a:solidFill>
              </a:rPr>
              <a:t>errors</a:t>
            </a:r>
            <a:r>
              <a:rPr lang="en-GB" dirty="0" smtClean="0"/>
              <a:t> are difficult to detect, investigate and correct by referees and users of the data without access to the experimental data</a:t>
            </a:r>
            <a:r>
              <a:rPr lang="en-GB" dirty="0"/>
              <a:t>. </a:t>
            </a:r>
            <a:endParaRPr lang="en-GB" dirty="0" smtClean="0"/>
          </a:p>
          <a:p>
            <a:r>
              <a:rPr lang="en-GB" dirty="0" smtClean="0"/>
              <a:t>Note</a:t>
            </a:r>
            <a:r>
              <a:rPr lang="en-GB" dirty="0"/>
              <a:t>: Many  </a:t>
            </a:r>
            <a:r>
              <a:rPr lang="en-GB" dirty="0">
                <a:solidFill>
                  <a:srgbClr val="FF0000"/>
                </a:solidFill>
              </a:rPr>
              <a:t>‘new’ and ‘unexpected’ </a:t>
            </a:r>
            <a:r>
              <a:rPr lang="en-GB" dirty="0" smtClean="0"/>
              <a:t>results </a:t>
            </a:r>
            <a:r>
              <a:rPr lang="en-GB" dirty="0"/>
              <a:t>turn out to be </a:t>
            </a:r>
            <a:r>
              <a:rPr lang="en-GB" dirty="0" smtClean="0"/>
              <a:t>artefacts </a:t>
            </a:r>
            <a:r>
              <a:rPr lang="en-GB" dirty="0"/>
              <a:t>and </a:t>
            </a:r>
            <a:r>
              <a:rPr lang="en-GB" dirty="0" smtClean="0"/>
              <a:t>wrong</a:t>
            </a:r>
            <a:r>
              <a:rPr lang="en-GB" dirty="0"/>
              <a:t> </a:t>
            </a:r>
            <a:r>
              <a:rPr lang="en-GB" dirty="0" smtClean="0"/>
              <a:t>(examples follow)</a:t>
            </a:r>
          </a:p>
          <a:p>
            <a:r>
              <a:rPr lang="en-GB" dirty="0" smtClean="0"/>
              <a:t>Full documentation facilitates </a:t>
            </a:r>
            <a:r>
              <a:rPr lang="en-GB" dirty="0" smtClean="0">
                <a:solidFill>
                  <a:srgbClr val="FF0000"/>
                </a:solidFill>
              </a:rPr>
              <a:t>independent use </a:t>
            </a:r>
            <a:r>
              <a:rPr lang="en-GB" dirty="0" smtClean="0"/>
              <a:t>of the (possibly unique) data for follow-up research.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015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ex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89" y="1676400"/>
            <a:ext cx="8438046" cy="348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5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ex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42" y="1193800"/>
            <a:ext cx="8454755" cy="446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31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ex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26" y="913754"/>
            <a:ext cx="8671971" cy="574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49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Difference Density Map (</a:t>
            </a:r>
            <a:r>
              <a:rPr lang="en-GB" dirty="0" err="1" smtClean="0">
                <a:solidFill>
                  <a:srgbClr val="FF0000"/>
                </a:solidFill>
              </a:rPr>
              <a:t>F</a:t>
            </a:r>
            <a:r>
              <a:rPr lang="en-GB" baseline="-25000" dirty="0" err="1" smtClean="0">
                <a:solidFill>
                  <a:srgbClr val="FF0000"/>
                </a:solidFill>
              </a:rPr>
              <a:t>o</a:t>
            </a:r>
            <a:r>
              <a:rPr lang="en-GB" dirty="0" smtClean="0">
                <a:solidFill>
                  <a:srgbClr val="FF0000"/>
                </a:solidFill>
              </a:rPr>
              <a:t>-F</a:t>
            </a:r>
            <a:r>
              <a:rPr lang="en-GB" baseline="-25000" dirty="0" smtClean="0">
                <a:solidFill>
                  <a:srgbClr val="FF0000"/>
                </a:solidFill>
              </a:rPr>
              <a:t>c</a:t>
            </a:r>
            <a:r>
              <a:rPr lang="en-GB" dirty="0" smtClean="0">
                <a:solidFill>
                  <a:srgbClr val="FF0000"/>
                </a:solidFill>
              </a:rPr>
              <a:t>)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 difference electron density map is a very powerful validation tool.</a:t>
            </a:r>
          </a:p>
          <a:p>
            <a:r>
              <a:rPr lang="en-GB" dirty="0" smtClean="0"/>
              <a:t>Should not contain significant density excursions with |</a:t>
            </a:r>
            <a:r>
              <a:rPr lang="en-GB" dirty="0" err="1" smtClean="0"/>
              <a:t>ρ</a:t>
            </a:r>
            <a:r>
              <a:rPr lang="en-GB" baseline="-25000" dirty="0" err="1" smtClean="0"/>
              <a:t>min</a:t>
            </a:r>
            <a:r>
              <a:rPr lang="en-GB" dirty="0" smtClean="0"/>
              <a:t>| ~ </a:t>
            </a:r>
            <a:r>
              <a:rPr lang="en-GB" dirty="0" err="1" smtClean="0"/>
              <a:t>ρ</a:t>
            </a:r>
            <a:r>
              <a:rPr lang="en-GB" baseline="-25000" dirty="0" err="1" smtClean="0"/>
              <a:t>max</a:t>
            </a:r>
            <a:r>
              <a:rPr lang="en-GB" baseline="-25000" dirty="0" smtClean="0"/>
              <a:t> </a:t>
            </a:r>
            <a:r>
              <a:rPr lang="en-GB" dirty="0" smtClean="0"/>
              <a:t>, say &lt; 0.5 eÅ</a:t>
            </a:r>
            <a:r>
              <a:rPr lang="en-GB" baseline="30000" dirty="0" smtClean="0"/>
              <a:t>-3</a:t>
            </a:r>
          </a:p>
          <a:p>
            <a:r>
              <a:rPr lang="en-GB" dirty="0" smtClean="0"/>
              <a:t>Analysis with contoured maps is useful to check Hydrogen atom positions</a:t>
            </a:r>
          </a:p>
          <a:p>
            <a:r>
              <a:rPr lang="en-GB" dirty="0" smtClean="0"/>
              <a:t> A residual peak search list offers an overview of possible trouble spots with a structure </a:t>
            </a:r>
          </a:p>
          <a:p>
            <a:endParaRPr lang="en-GB" dirty="0"/>
          </a:p>
          <a:p>
            <a:endParaRPr lang="en-GB" baseline="-25000" dirty="0"/>
          </a:p>
        </p:txBody>
      </p:sp>
    </p:spTree>
    <p:extLst>
      <p:ext uri="{BB962C8B-B14F-4D97-AF65-F5344CB8AC3E}">
        <p14:creationId xmlns:p14="http://schemas.microsoft.com/office/powerpoint/2010/main" val="1058447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Afbeelding 3" descr="fig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82575"/>
            <a:ext cx="7086600" cy="629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kstvak 4"/>
          <p:cNvSpPr txBox="1">
            <a:spLocks noChangeArrowheads="1"/>
          </p:cNvSpPr>
          <p:nvPr/>
        </p:nvSpPr>
        <p:spPr bwMode="auto">
          <a:xfrm>
            <a:off x="5232400" y="508000"/>
            <a:ext cx="3557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nl-NL"/>
              <a:t>Acta Cryst. (2011). E67, m576-m577</a:t>
            </a:r>
          </a:p>
        </p:txBody>
      </p:sp>
      <p:sp>
        <p:nvSpPr>
          <p:cNvPr id="6148" name="Tekstvak 5"/>
          <p:cNvSpPr txBox="1">
            <a:spLocks noChangeArrowheads="1"/>
          </p:cNvSpPr>
          <p:nvPr/>
        </p:nvSpPr>
        <p:spPr bwMode="auto">
          <a:xfrm>
            <a:off x="6578600" y="4216400"/>
            <a:ext cx="18446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nl-NL"/>
              <a:t>[Co4Cl4(C3H6S)4]</a:t>
            </a:r>
          </a:p>
          <a:p>
            <a:pPr eaLnBrk="1" hangingPunct="1"/>
            <a:r>
              <a:rPr lang="nl-NL"/>
              <a:t>R1    = 0.041</a:t>
            </a:r>
          </a:p>
          <a:p>
            <a:pPr eaLnBrk="1" hangingPunct="1"/>
            <a:r>
              <a:rPr lang="nl-NL"/>
              <a:t>wR2 = 0.125</a:t>
            </a:r>
          </a:p>
        </p:txBody>
      </p:sp>
      <p:sp>
        <p:nvSpPr>
          <p:cNvPr id="6149" name="Tekstvak 1"/>
          <p:cNvSpPr txBox="1">
            <a:spLocks noChangeArrowheads="1"/>
          </p:cNvSpPr>
          <p:nvPr/>
        </p:nvSpPr>
        <p:spPr bwMode="auto">
          <a:xfrm>
            <a:off x="4826000" y="998538"/>
            <a:ext cx="3792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nl-NL" sz="2800">
                <a:solidFill>
                  <a:srgbClr val="FF0000"/>
                </a:solidFill>
              </a:rPr>
              <a:t>Is this structure correct ?</a:t>
            </a:r>
          </a:p>
        </p:txBody>
      </p:sp>
    </p:spTree>
    <p:extLst>
      <p:ext uri="{BB962C8B-B14F-4D97-AF65-F5344CB8AC3E}">
        <p14:creationId xmlns:p14="http://schemas.microsoft.com/office/powerpoint/2010/main" val="3062523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ex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62" y="1003300"/>
            <a:ext cx="8605135" cy="485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94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Afbeelding 1" descr="Fig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3424"/>
            <a:ext cx="9097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716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Afbeelding 1" descr="fig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78359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kstvak 2"/>
          <p:cNvSpPr txBox="1">
            <a:spLocks noChangeArrowheads="1"/>
          </p:cNvSpPr>
          <p:nvPr/>
        </p:nvSpPr>
        <p:spPr bwMode="auto">
          <a:xfrm>
            <a:off x="6705600" y="3690938"/>
            <a:ext cx="2198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nl-NL" sz="2400" dirty="0" err="1">
                <a:solidFill>
                  <a:srgbClr val="FF0000"/>
                </a:solidFill>
              </a:rPr>
              <a:t>Identical</a:t>
            </a:r>
            <a:r>
              <a:rPr lang="nl-NL" sz="2400" dirty="0">
                <a:solidFill>
                  <a:srgbClr val="FF0000"/>
                </a:solidFill>
              </a:rPr>
              <a:t>  </a:t>
            </a:r>
            <a:r>
              <a:rPr lang="nl-NL" sz="2400" dirty="0" err="1">
                <a:solidFill>
                  <a:srgbClr val="FF0000"/>
                </a:solidFill>
              </a:rPr>
              <a:t>to</a:t>
            </a:r>
            <a:r>
              <a:rPr lang="nl-NL" sz="2400" dirty="0">
                <a:solidFill>
                  <a:srgbClr val="FF0000"/>
                </a:solidFill>
              </a:rPr>
              <a:t>:</a:t>
            </a:r>
          </a:p>
          <a:p>
            <a:pPr eaLnBrk="1" hangingPunct="1"/>
            <a:r>
              <a:rPr lang="nl-NL" sz="2400" dirty="0" err="1">
                <a:solidFill>
                  <a:srgbClr val="FF0000"/>
                </a:solidFill>
              </a:rPr>
              <a:t>Inorg</a:t>
            </a:r>
            <a:r>
              <a:rPr lang="nl-NL" sz="2400" dirty="0">
                <a:solidFill>
                  <a:srgbClr val="FF0000"/>
                </a:solidFill>
              </a:rPr>
              <a:t>. </a:t>
            </a:r>
            <a:r>
              <a:rPr lang="nl-NL" sz="2400" dirty="0" err="1">
                <a:solidFill>
                  <a:srgbClr val="FF0000"/>
                </a:solidFill>
              </a:rPr>
              <a:t>Chem</a:t>
            </a:r>
            <a:r>
              <a:rPr lang="nl-NL" sz="2400" dirty="0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nl-NL" sz="2400" dirty="0">
                <a:solidFill>
                  <a:srgbClr val="FF0000"/>
                </a:solidFill>
              </a:rPr>
              <a:t>(2006) 45, 8318</a:t>
            </a:r>
          </a:p>
        </p:txBody>
      </p:sp>
      <p:sp>
        <p:nvSpPr>
          <p:cNvPr id="9220" name="Tekstvak 3"/>
          <p:cNvSpPr txBox="1">
            <a:spLocks noChangeArrowheads="1"/>
          </p:cNvSpPr>
          <p:nvPr/>
        </p:nvSpPr>
        <p:spPr bwMode="auto">
          <a:xfrm>
            <a:off x="7404100" y="482600"/>
            <a:ext cx="1500188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nl-NL" dirty="0" err="1" smtClean="0">
                <a:solidFill>
                  <a:srgbClr val="FF0000"/>
                </a:solidFill>
              </a:rPr>
              <a:t>Co</a:t>
            </a:r>
            <a:r>
              <a:rPr lang="nl-NL" baseline="30000" dirty="0" err="1" smtClean="0">
                <a:solidFill>
                  <a:srgbClr val="FF0000"/>
                </a:solidFill>
              </a:rPr>
              <a:t>III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>
                <a:solidFill>
                  <a:srgbClr val="FF0000"/>
                </a:solidFill>
                <a:sym typeface="Wingdings" charset="0"/>
              </a:rPr>
              <a:t> </a:t>
            </a:r>
            <a:r>
              <a:rPr lang="nl-NL" dirty="0" err="1" smtClean="0">
                <a:solidFill>
                  <a:srgbClr val="FF0000"/>
                </a:solidFill>
                <a:sym typeface="Wingdings" charset="0"/>
              </a:rPr>
              <a:t>Zn</a:t>
            </a:r>
            <a:r>
              <a:rPr lang="nl-NL" baseline="30000" dirty="0" err="1" smtClean="0">
                <a:solidFill>
                  <a:srgbClr val="FF0000"/>
                </a:solidFill>
                <a:sym typeface="Wingdings" charset="0"/>
              </a:rPr>
              <a:t>II</a:t>
            </a:r>
            <a:endParaRPr lang="nl-NL" baseline="30000" dirty="0">
              <a:solidFill>
                <a:srgbClr val="FF0000"/>
              </a:solidFill>
              <a:sym typeface="Wingdings" charset="0"/>
            </a:endParaRPr>
          </a:p>
          <a:p>
            <a:pPr eaLnBrk="1" hangingPunct="1"/>
            <a:r>
              <a:rPr lang="nl-NL" dirty="0">
                <a:solidFill>
                  <a:srgbClr val="FF0000"/>
                </a:solidFill>
                <a:sym typeface="Wingdings" charset="0"/>
              </a:rPr>
              <a:t>C3  N1</a:t>
            </a:r>
          </a:p>
          <a:p>
            <a:pPr eaLnBrk="1" hangingPunct="1"/>
            <a:r>
              <a:rPr lang="nl-NL" dirty="0">
                <a:solidFill>
                  <a:srgbClr val="FF0000"/>
                </a:solidFill>
                <a:sym typeface="Wingdings" charset="0"/>
              </a:rPr>
              <a:t>C6  N2</a:t>
            </a:r>
          </a:p>
          <a:p>
            <a:pPr eaLnBrk="1" hangingPunct="1"/>
            <a:r>
              <a:rPr lang="nl-NL" dirty="0">
                <a:solidFill>
                  <a:srgbClr val="FF0000"/>
                </a:solidFill>
                <a:sym typeface="Wingdings" charset="0"/>
              </a:rPr>
              <a:t>R1 = 0.028</a:t>
            </a:r>
          </a:p>
          <a:p>
            <a:pPr eaLnBrk="1" hangingPunct="1"/>
            <a:r>
              <a:rPr lang="nl-NL" dirty="0">
                <a:solidFill>
                  <a:srgbClr val="FF0000"/>
                </a:solidFill>
                <a:sym typeface="Wingdings" charset="0"/>
              </a:rPr>
              <a:t>wR2 = </a:t>
            </a:r>
            <a:r>
              <a:rPr lang="nl-NL" dirty="0" smtClean="0">
                <a:solidFill>
                  <a:srgbClr val="FF0000"/>
                </a:solidFill>
                <a:sym typeface="Wingdings" charset="0"/>
              </a:rPr>
              <a:t>0.075</a:t>
            </a:r>
            <a:endParaRPr lang="nl-NL" dirty="0">
              <a:solidFill>
                <a:srgbClr val="FF0000"/>
              </a:solidFill>
            </a:endParaRPr>
          </a:p>
          <a:p>
            <a:pPr eaLnBrk="1" hangingPunct="1"/>
            <a:endParaRPr lang="nl-NL" dirty="0" smtClean="0">
              <a:solidFill>
                <a:srgbClr val="FF0000"/>
              </a:solidFill>
            </a:endParaRPr>
          </a:p>
          <a:p>
            <a:pPr eaLnBrk="1" hangingPunct="1"/>
            <a:endParaRPr lang="nl-NL" dirty="0">
              <a:solidFill>
                <a:srgbClr val="FF0000"/>
              </a:solidFill>
            </a:endParaRPr>
          </a:p>
          <a:p>
            <a:pPr eaLnBrk="1" hangingPunct="1"/>
            <a:endParaRPr lang="nl-NL" dirty="0"/>
          </a:p>
          <a:p>
            <a:pPr eaLnBrk="1" hangingPunct="1"/>
            <a:endParaRPr lang="nl-NL" dirty="0"/>
          </a:p>
          <a:p>
            <a:pPr eaLnBrk="1" hangingPunct="1"/>
            <a:endParaRPr lang="nl-NL" dirty="0"/>
          </a:p>
          <a:p>
            <a:pPr eaLnBrk="1" hangingPunct="1"/>
            <a:endParaRPr lang="nl-NL" dirty="0"/>
          </a:p>
          <a:p>
            <a:pPr eaLnBrk="1" hangingPunct="1"/>
            <a:endParaRPr lang="nl-NL" dirty="0"/>
          </a:p>
          <a:p>
            <a:pPr eaLnBrk="1" hangingPunct="1"/>
            <a:endParaRPr lang="nl-NL" dirty="0"/>
          </a:p>
          <a:p>
            <a:pPr eaLnBrk="1" hangingPunct="1"/>
            <a:endParaRPr lang="nl-NL" dirty="0"/>
          </a:p>
        </p:txBody>
      </p:sp>
      <p:sp>
        <p:nvSpPr>
          <p:cNvPr id="9221" name="Tekstvak 1"/>
          <p:cNvSpPr txBox="1">
            <a:spLocks noChangeArrowheads="1"/>
          </p:cNvSpPr>
          <p:nvPr/>
        </p:nvSpPr>
        <p:spPr bwMode="auto">
          <a:xfrm>
            <a:off x="6705600" y="5232400"/>
            <a:ext cx="22113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nl-NL" sz="2400">
                <a:solidFill>
                  <a:srgbClr val="FF0000"/>
                </a:solidFill>
              </a:rPr>
              <a:t>Correction</a:t>
            </a:r>
          </a:p>
          <a:p>
            <a:pPr eaLnBrk="1" hangingPunct="1"/>
            <a:r>
              <a:rPr lang="nl-NL" sz="2400">
                <a:solidFill>
                  <a:srgbClr val="FF0000"/>
                </a:solidFill>
              </a:rPr>
              <a:t>proved with</a:t>
            </a:r>
          </a:p>
          <a:p>
            <a:pPr eaLnBrk="1" hangingPunct="1"/>
            <a:r>
              <a:rPr lang="nl-NL" sz="2400">
                <a:solidFill>
                  <a:srgbClr val="FF0000"/>
                </a:solidFill>
              </a:rPr>
              <a:t>reflection data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5864859" y="4010771"/>
            <a:ext cx="761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CSD: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33412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ex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482" y="685172"/>
            <a:ext cx="4306083" cy="3014345"/>
          </a:xfrm>
          <a:prstGeom prst="rect">
            <a:avLst/>
          </a:prstGeom>
        </p:spPr>
      </p:pic>
      <p:pic>
        <p:nvPicPr>
          <p:cNvPr id="3" name="Afbeelding 1" descr="Fig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43" y="685172"/>
            <a:ext cx="4377759" cy="303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768614" y="4060905"/>
            <a:ext cx="7067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False Co-Complex </a:t>
            </a:r>
            <a:r>
              <a:rPr lang="en-GB" sz="2800" dirty="0" smtClean="0"/>
              <a:t>             ===</a:t>
            </a:r>
            <a:r>
              <a:rPr lang="en-GB" sz="2800" dirty="0" smtClean="0">
                <a:sym typeface="Wingdings"/>
              </a:rPr>
              <a:t>      </a:t>
            </a:r>
            <a:r>
              <a:rPr lang="en-GB" sz="2800" dirty="0" smtClean="0">
                <a:solidFill>
                  <a:srgbClr val="008000"/>
                </a:solidFill>
                <a:sym typeface="Wingdings"/>
              </a:rPr>
              <a:t>Zn-Complex</a:t>
            </a:r>
            <a:endParaRPr lang="en-GB" sz="2800" dirty="0">
              <a:solidFill>
                <a:srgbClr val="008000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3024329" y="5564944"/>
            <a:ext cx="39433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Contours at 0.1 e/Å</a:t>
            </a:r>
            <a:r>
              <a:rPr lang="en-GB" sz="3200" baseline="30000" dirty="0" smtClean="0"/>
              <a:t>3</a:t>
            </a:r>
            <a:endParaRPr lang="en-GB" sz="3200" baseline="30000" dirty="0"/>
          </a:p>
        </p:txBody>
      </p:sp>
    </p:spTree>
    <p:extLst>
      <p:ext uri="{BB962C8B-B14F-4D97-AF65-F5344CB8AC3E}">
        <p14:creationId xmlns:p14="http://schemas.microsoft.com/office/powerpoint/2010/main" val="1095571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Residual Density  Peaks may be ..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Due to Unaccounted for Disorder</a:t>
            </a:r>
          </a:p>
          <a:p>
            <a:r>
              <a:rPr lang="en-GB" dirty="0" smtClean="0"/>
              <a:t>Unaccounted for Twinning</a:t>
            </a:r>
          </a:p>
          <a:p>
            <a:r>
              <a:rPr lang="en-GB" dirty="0" smtClean="0"/>
              <a:t>Missing or too many H-atoms</a:t>
            </a:r>
          </a:p>
          <a:p>
            <a:r>
              <a:rPr lang="en-GB" dirty="0" err="1" smtClean="0"/>
              <a:t>Misassigned</a:t>
            </a:r>
            <a:r>
              <a:rPr lang="en-GB" dirty="0" smtClean="0"/>
              <a:t> atom types</a:t>
            </a:r>
          </a:p>
          <a:p>
            <a:r>
              <a:rPr lang="en-GB" dirty="0" smtClean="0"/>
              <a:t>Absorption </a:t>
            </a:r>
            <a:r>
              <a:rPr lang="en-GB" dirty="0" err="1" smtClean="0"/>
              <a:t>artifacts</a:t>
            </a:r>
            <a:r>
              <a:rPr lang="en-GB" dirty="0" smtClean="0"/>
              <a:t> (insufficient correction)</a:t>
            </a:r>
          </a:p>
          <a:p>
            <a:r>
              <a:rPr lang="en-GB" dirty="0" smtClean="0"/>
              <a:t>‘Bonding’ density on bonds</a:t>
            </a:r>
          </a:p>
          <a:p>
            <a:r>
              <a:rPr lang="en-GB" dirty="0" smtClean="0"/>
              <a:t>Note: SHELXL will not report residual density peaks at atom sites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6828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483840" y="309634"/>
            <a:ext cx="8225280" cy="1142039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dirty="0">
                <a:solidFill>
                  <a:srgbClr val="FF0000"/>
                </a:solidFill>
              </a:rPr>
              <a:t>Structure Validation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Before </a:t>
            </a:r>
            <a:r>
              <a:rPr lang="en-US" dirty="0" smtClean="0">
                <a:solidFill>
                  <a:srgbClr val="FF0000"/>
                </a:solidFill>
              </a:rPr>
              <a:t>the Introduction of CIF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0" y="1604329"/>
            <a:ext cx="8225280" cy="4523515"/>
          </a:xfrm>
          <a:ln/>
        </p:spPr>
        <p:txBody>
          <a:bodyPr/>
          <a:lstStyle/>
          <a:p>
            <a:pPr indent="-309605"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US" dirty="0"/>
          </a:p>
          <a:p>
            <a:pPr indent="-309605"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US" dirty="0"/>
          </a:p>
          <a:p>
            <a:pPr indent="-309605"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US" dirty="0"/>
          </a:p>
          <a:p>
            <a:pPr indent="-309605"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dirty="0"/>
              <a:t>How it was when I started in crystallography as a student in 1966 at Utrecht University ..</a:t>
            </a:r>
            <a:r>
              <a:rPr lang="en-US" dirty="0" smtClean="0"/>
              <a:t>.</a:t>
            </a:r>
          </a:p>
          <a:p>
            <a:pPr indent="-309605"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US" dirty="0"/>
          </a:p>
          <a:p>
            <a:pPr indent="-309605"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dirty="0" smtClean="0"/>
              <a:t>Data collection, processing and publication </a:t>
            </a:r>
            <a:r>
              <a:rPr lang="mr-IN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6935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532242" cy="1169808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Density on Bonds for a Quality </a:t>
            </a:r>
            <a:r>
              <a:rPr lang="en-GB" dirty="0">
                <a:solidFill>
                  <a:srgbClr val="FF0000"/>
                </a:solidFill>
              </a:rPr>
              <a:t>S</a:t>
            </a:r>
            <a:r>
              <a:rPr lang="en-GB" dirty="0" smtClean="0">
                <a:solidFill>
                  <a:srgbClr val="FF0000"/>
                </a:solidFill>
              </a:rPr>
              <a:t>tructure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3" name="Afbeelding 2" descr="pict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21" y="1417638"/>
            <a:ext cx="7001071" cy="458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71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Wrong Structures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Wrong assumptions of the starting materials may lead to wrong interpretations (e.g. wrong element types)</a:t>
            </a:r>
          </a:p>
          <a:p>
            <a:r>
              <a:rPr lang="en-GB" dirty="0" smtClean="0"/>
              <a:t>Pseudo-symmetry may lead to false solutions with high R-values often explained to be due to poor data.</a:t>
            </a:r>
          </a:p>
          <a:p>
            <a:r>
              <a:rPr lang="en-GB" dirty="0" smtClean="0"/>
              <a:t>Perceived disorder can be an artefact of a wrong structure analysis.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1349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Afbeelding 1" descr="Fig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42" y="326959"/>
            <a:ext cx="8875713" cy="645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kstvak 3"/>
          <p:cNvSpPr txBox="1">
            <a:spLocks noChangeArrowheads="1"/>
          </p:cNvSpPr>
          <p:nvPr/>
        </p:nvSpPr>
        <p:spPr bwMode="auto">
          <a:xfrm>
            <a:off x="3987800" y="1143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244" name="Tekstvak 4"/>
          <p:cNvSpPr txBox="1">
            <a:spLocks noChangeArrowheads="1"/>
          </p:cNvSpPr>
          <p:nvPr/>
        </p:nvSpPr>
        <p:spPr bwMode="auto">
          <a:xfrm>
            <a:off x="3594100" y="0"/>
            <a:ext cx="5641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nl-NL" sz="2400" dirty="0" err="1">
                <a:solidFill>
                  <a:srgbClr val="FF0000"/>
                </a:solidFill>
              </a:rPr>
              <a:t>Problem</a:t>
            </a:r>
            <a:r>
              <a:rPr lang="nl-NL" sz="2400" dirty="0">
                <a:solidFill>
                  <a:srgbClr val="FF0000"/>
                </a:solidFill>
              </a:rPr>
              <a:t> </a:t>
            </a:r>
            <a:r>
              <a:rPr lang="nl-NL" sz="2400" dirty="0" err="1">
                <a:solidFill>
                  <a:srgbClr val="FF0000"/>
                </a:solidFill>
              </a:rPr>
              <a:t>Example</a:t>
            </a:r>
            <a:r>
              <a:rPr lang="nl-NL" sz="2400" dirty="0">
                <a:solidFill>
                  <a:srgbClr val="FF0000"/>
                </a:solidFill>
              </a:rPr>
              <a:t> </a:t>
            </a:r>
            <a:r>
              <a:rPr lang="nl-NL" sz="2400" dirty="0" err="1">
                <a:solidFill>
                  <a:srgbClr val="FF0000"/>
                </a:solidFill>
              </a:rPr>
              <a:t>from</a:t>
            </a:r>
            <a:r>
              <a:rPr lang="nl-NL" sz="2400" dirty="0">
                <a:solidFill>
                  <a:srgbClr val="FF0000"/>
                </a:solidFill>
              </a:rPr>
              <a:t> Chemical Journal </a:t>
            </a:r>
          </a:p>
        </p:txBody>
      </p:sp>
      <p:sp>
        <p:nvSpPr>
          <p:cNvPr id="10245" name="Tekstvak 5"/>
          <p:cNvSpPr txBox="1">
            <a:spLocks noChangeArrowheads="1"/>
          </p:cNvSpPr>
          <p:nvPr/>
        </p:nvSpPr>
        <p:spPr bwMode="auto">
          <a:xfrm>
            <a:off x="5530850" y="2556866"/>
            <a:ext cx="352430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endParaRPr lang="nl-NL" sz="2400" dirty="0"/>
          </a:p>
          <a:p>
            <a:pPr eaLnBrk="1" hangingPunct="1"/>
            <a:r>
              <a:rPr lang="nl-NL" sz="2400" dirty="0" err="1"/>
              <a:t>Eur</a:t>
            </a:r>
            <a:r>
              <a:rPr lang="nl-NL" sz="2400" dirty="0"/>
              <a:t>. J. </a:t>
            </a:r>
            <a:r>
              <a:rPr lang="nl-NL" sz="2400" dirty="0" err="1"/>
              <a:t>Inorg</a:t>
            </a:r>
            <a:r>
              <a:rPr lang="nl-NL" sz="2400" dirty="0"/>
              <a:t>. </a:t>
            </a:r>
            <a:r>
              <a:rPr lang="nl-NL" sz="2400" dirty="0" err="1"/>
              <a:t>Chem</a:t>
            </a:r>
            <a:r>
              <a:rPr lang="nl-NL" sz="2400" dirty="0"/>
              <a:t>.</a:t>
            </a:r>
          </a:p>
          <a:p>
            <a:pPr eaLnBrk="1" hangingPunct="1"/>
            <a:r>
              <a:rPr lang="nl-NL" sz="2400" dirty="0"/>
              <a:t>(2012) 4479-4485.</a:t>
            </a:r>
          </a:p>
          <a:p>
            <a:pPr eaLnBrk="1" hangingPunct="1"/>
            <a:endParaRPr lang="nl-NL" sz="2400" dirty="0"/>
          </a:p>
          <a:p>
            <a:pPr eaLnBrk="1" hangingPunct="1"/>
            <a:r>
              <a:rPr lang="nl-NL" sz="2400" dirty="0">
                <a:solidFill>
                  <a:srgbClr val="FF0000"/>
                </a:solidFill>
              </a:rPr>
              <a:t>R1 = 0.08, wR2 = 0.30</a:t>
            </a:r>
          </a:p>
          <a:p>
            <a:pPr eaLnBrk="1" hangingPunct="1"/>
            <a:r>
              <a:rPr lang="nl-NL" sz="2400" dirty="0"/>
              <a:t>Space Group C2/c</a:t>
            </a:r>
          </a:p>
          <a:p>
            <a:pPr eaLnBrk="1" hangingPunct="1"/>
            <a:r>
              <a:rPr lang="nl-NL" sz="2400" dirty="0"/>
              <a:t>Fe-Complex on 2-axis</a:t>
            </a:r>
          </a:p>
          <a:p>
            <a:pPr eaLnBrk="1" hangingPunct="1"/>
            <a:r>
              <a:rPr lang="nl-NL" sz="2400" dirty="0"/>
              <a:t>NO</a:t>
            </a:r>
            <a:r>
              <a:rPr lang="nl-NL" sz="2400" baseline="-25000" dirty="0"/>
              <a:t>3</a:t>
            </a:r>
            <a:r>
              <a:rPr lang="nl-NL" sz="2400" dirty="0"/>
              <a:t> Anion in </a:t>
            </a:r>
            <a:r>
              <a:rPr lang="nl-NL" sz="2400" dirty="0" err="1"/>
              <a:t>general</a:t>
            </a:r>
            <a:r>
              <a:rPr lang="nl-NL" sz="2400" dirty="0"/>
              <a:t> pos. </a:t>
            </a:r>
            <a:r>
              <a:rPr lang="nl-NL" sz="2400" dirty="0" err="1">
                <a:solidFill>
                  <a:srgbClr val="FF0000"/>
                </a:solidFill>
              </a:rPr>
              <a:t>Population</a:t>
            </a:r>
            <a:r>
              <a:rPr lang="nl-NL" sz="2400" dirty="0">
                <a:solidFill>
                  <a:srgbClr val="FF0000"/>
                </a:solidFill>
              </a:rPr>
              <a:t> = 0.5 !?</a:t>
            </a:r>
          </a:p>
          <a:p>
            <a:pPr eaLnBrk="1" hangingPunct="1"/>
            <a:r>
              <a:rPr lang="nl-NL" sz="2400" dirty="0" smtClean="0"/>
              <a:t>Charge Balance </a:t>
            </a:r>
            <a:r>
              <a:rPr lang="nl-NL" sz="2400" dirty="0" err="1" smtClean="0"/>
              <a:t>Problem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809906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>
          <a:xfrm>
            <a:off x="330200" y="0"/>
            <a:ext cx="8559800" cy="1236663"/>
          </a:xfrm>
        </p:spPr>
        <p:txBody>
          <a:bodyPr/>
          <a:lstStyle/>
          <a:p>
            <a:r>
              <a:rPr lang="nl-NL" dirty="0" err="1">
                <a:solidFill>
                  <a:srgbClr val="FF0000"/>
                </a:solidFill>
                <a:latin typeface="Calibri" charset="0"/>
                <a:ea typeface="MS PGothic" charset="0"/>
              </a:rPr>
              <a:t>Problematic</a:t>
            </a:r>
            <a:r>
              <a:rPr lang="nl-NL" dirty="0">
                <a:solidFill>
                  <a:srgbClr val="FF0000"/>
                </a:solidFill>
                <a:latin typeface="Calibri" charset="0"/>
                <a:ea typeface="MS PGothic" charset="0"/>
              </a:rPr>
              <a:t> </a:t>
            </a:r>
            <a:r>
              <a:rPr lang="nl-NL" dirty="0" err="1">
                <a:solidFill>
                  <a:srgbClr val="FF0000"/>
                </a:solidFill>
                <a:latin typeface="Calibri" charset="0"/>
                <a:ea typeface="MS PGothic" charset="0"/>
              </a:rPr>
              <a:t>Structure</a:t>
            </a:r>
            <a:r>
              <a:rPr lang="nl-NL" dirty="0">
                <a:solidFill>
                  <a:srgbClr val="FF0000"/>
                </a:solidFill>
                <a:latin typeface="Calibri" charset="0"/>
                <a:ea typeface="MS PGothic" charset="0"/>
              </a:rPr>
              <a:t> </a:t>
            </a:r>
          </a:p>
        </p:txBody>
      </p:sp>
      <p:sp>
        <p:nvSpPr>
          <p:cNvPr id="11267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36663"/>
            <a:ext cx="8229600" cy="5316537"/>
          </a:xfrm>
        </p:spPr>
        <p:txBody>
          <a:bodyPr/>
          <a:lstStyle/>
          <a:p>
            <a:r>
              <a:rPr lang="nl-NL" sz="2800" dirty="0" err="1">
                <a:latin typeface="Calibri" charset="0"/>
                <a:ea typeface="MS PGothic" charset="0"/>
              </a:rPr>
              <a:t>Problem</a:t>
            </a:r>
            <a:r>
              <a:rPr lang="nl-NL" sz="2800" dirty="0">
                <a:latin typeface="Calibri" charset="0"/>
                <a:ea typeface="MS PGothic" charset="0"/>
              </a:rPr>
              <a:t>:  NO3</a:t>
            </a:r>
            <a:r>
              <a:rPr lang="nl-NL" sz="2800" baseline="30000" dirty="0">
                <a:latin typeface="Calibri" charset="0"/>
                <a:ea typeface="MS PGothic" charset="0"/>
              </a:rPr>
              <a:t>-</a:t>
            </a:r>
            <a:r>
              <a:rPr lang="nl-NL" sz="2800" dirty="0">
                <a:latin typeface="Calibri" charset="0"/>
                <a:ea typeface="MS PGothic" charset="0"/>
              </a:rPr>
              <a:t> in </a:t>
            </a:r>
            <a:r>
              <a:rPr lang="nl-NL" sz="2800" dirty="0" err="1">
                <a:latin typeface="Calibri" charset="0"/>
                <a:ea typeface="MS PGothic" charset="0"/>
              </a:rPr>
              <a:t>general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position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disordered</a:t>
            </a:r>
            <a:r>
              <a:rPr lang="nl-NL" sz="2800" dirty="0">
                <a:latin typeface="Calibri" charset="0"/>
                <a:ea typeface="MS PGothic" charset="0"/>
              </a:rPr>
              <a:t> over </a:t>
            </a:r>
            <a:r>
              <a:rPr lang="nl-NL" sz="2800" dirty="0" err="1">
                <a:latin typeface="Calibri" charset="0"/>
                <a:ea typeface="MS PGothic" charset="0"/>
              </a:rPr>
              <a:t>two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symmetry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related</a:t>
            </a:r>
            <a:r>
              <a:rPr lang="nl-NL" sz="2800" dirty="0">
                <a:latin typeface="Calibri" charset="0"/>
                <a:ea typeface="MS PGothic" charset="0"/>
              </a:rPr>
              <a:t> sites sounds </a:t>
            </a:r>
            <a:r>
              <a:rPr lang="nl-NL" sz="2800" dirty="0" err="1">
                <a:latin typeface="Calibri" charset="0"/>
                <a:ea typeface="MS PGothic" charset="0"/>
              </a:rPr>
              <a:t>strange</a:t>
            </a:r>
            <a:r>
              <a:rPr lang="nl-NL" sz="2800" dirty="0">
                <a:latin typeface="Calibri" charset="0"/>
                <a:ea typeface="MS PGothic" charset="0"/>
              </a:rPr>
              <a:t> (</a:t>
            </a:r>
            <a:r>
              <a:rPr lang="nl-NL" sz="2800" dirty="0" err="1">
                <a:latin typeface="Calibri" charset="0"/>
                <a:ea typeface="MS PGothic" charset="0"/>
              </a:rPr>
              <a:t>precedents</a:t>
            </a:r>
            <a:r>
              <a:rPr lang="nl-NL" sz="2800" dirty="0">
                <a:latin typeface="Calibri" charset="0"/>
                <a:ea typeface="MS PGothic" charset="0"/>
              </a:rPr>
              <a:t> ?).</a:t>
            </a:r>
          </a:p>
          <a:p>
            <a:r>
              <a:rPr lang="nl-NL" sz="2800" dirty="0">
                <a:latin typeface="Calibri" charset="0"/>
                <a:ea typeface="MS PGothic" charset="0"/>
              </a:rPr>
              <a:t>Significant </a:t>
            </a:r>
            <a:r>
              <a:rPr lang="nl-NL" sz="2800" dirty="0" err="1">
                <a:latin typeface="Calibri" charset="0"/>
                <a:ea typeface="MS PGothic" charset="0"/>
              </a:rPr>
              <a:t>residual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density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peaks</a:t>
            </a:r>
            <a:r>
              <a:rPr lang="nl-NL" sz="2800" dirty="0">
                <a:latin typeface="Calibri" charset="0"/>
                <a:ea typeface="MS PGothic" charset="0"/>
              </a:rPr>
              <a:t> up </a:t>
            </a:r>
            <a:r>
              <a:rPr lang="nl-NL" sz="2800" dirty="0" err="1">
                <a:latin typeface="Calibri" charset="0"/>
                <a:ea typeface="MS PGothic" charset="0"/>
              </a:rPr>
              <a:t>to</a:t>
            </a:r>
            <a:r>
              <a:rPr lang="nl-NL" sz="2800" dirty="0">
                <a:latin typeface="Calibri" charset="0"/>
                <a:ea typeface="MS PGothic" charset="0"/>
              </a:rPr>
              <a:t> 2.5 e/Å</a:t>
            </a:r>
            <a:r>
              <a:rPr lang="nl-NL" sz="2800" baseline="30000" dirty="0">
                <a:latin typeface="Calibri" charset="0"/>
                <a:ea typeface="MS PGothic" charset="0"/>
              </a:rPr>
              <a:t>3 </a:t>
            </a:r>
            <a:r>
              <a:rPr lang="nl-NL" sz="2800" dirty="0">
                <a:latin typeface="Calibri" charset="0"/>
                <a:ea typeface="MS PGothic" charset="0"/>
              </a:rPr>
              <a:t>but </a:t>
            </a:r>
            <a:r>
              <a:rPr lang="nl-NL" sz="2800" dirty="0" err="1">
                <a:latin typeface="Calibri" charset="0"/>
                <a:ea typeface="MS PGothic" charset="0"/>
              </a:rPr>
              <a:t>explained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away</a:t>
            </a:r>
            <a:r>
              <a:rPr lang="nl-NL" sz="2800" dirty="0">
                <a:latin typeface="Calibri" charset="0"/>
                <a:ea typeface="MS PGothic" charset="0"/>
              </a:rPr>
              <a:t> as </a:t>
            </a:r>
            <a:r>
              <a:rPr lang="nl-NL" sz="2800" dirty="0">
                <a:solidFill>
                  <a:srgbClr val="FF0000"/>
                </a:solidFill>
                <a:latin typeface="Calibri" charset="0"/>
                <a:ea typeface="MS PGothic" charset="0"/>
              </a:rPr>
              <a:t>‘</a:t>
            </a:r>
            <a:r>
              <a:rPr lang="nl-NL" sz="2800" dirty="0" err="1">
                <a:solidFill>
                  <a:srgbClr val="FF0000"/>
                </a:solidFill>
                <a:latin typeface="Calibri" charset="0"/>
                <a:ea typeface="MS PGothic" charset="0"/>
              </a:rPr>
              <a:t>With</a:t>
            </a:r>
            <a:r>
              <a:rPr lang="nl-NL" sz="2800" dirty="0">
                <a:solidFill>
                  <a:srgbClr val="FF0000"/>
                </a:solidFill>
                <a:latin typeface="Calibri" charset="0"/>
                <a:ea typeface="MS PGothic" charset="0"/>
              </a:rPr>
              <a:t> no </a:t>
            </a:r>
            <a:r>
              <a:rPr lang="nl-NL" sz="2800" dirty="0" err="1">
                <a:solidFill>
                  <a:srgbClr val="FF0000"/>
                </a:solidFill>
                <a:latin typeface="Calibri" charset="0"/>
                <a:ea typeface="MS PGothic" charset="0"/>
              </a:rPr>
              <a:t>chemical</a:t>
            </a:r>
            <a:r>
              <a:rPr lang="nl-NL" sz="2800" dirty="0">
                <a:solidFill>
                  <a:srgbClr val="FF0000"/>
                </a:solidFill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solidFill>
                  <a:srgbClr val="FF0000"/>
                </a:solidFill>
                <a:latin typeface="Calibri" charset="0"/>
                <a:ea typeface="MS PGothic" charset="0"/>
              </a:rPr>
              <a:t>significance</a:t>
            </a:r>
            <a:r>
              <a:rPr lang="nl-NL" sz="2800" dirty="0">
                <a:solidFill>
                  <a:srgbClr val="FF0000"/>
                </a:solidFill>
                <a:latin typeface="Calibri" charset="0"/>
                <a:ea typeface="MS PGothic" charset="0"/>
              </a:rPr>
              <a:t>’</a:t>
            </a:r>
          </a:p>
          <a:p>
            <a:r>
              <a:rPr lang="nl-NL" sz="2800" dirty="0" err="1">
                <a:latin typeface="Calibri" charset="0"/>
                <a:ea typeface="MS PGothic" charset="0"/>
              </a:rPr>
              <a:t>Reflection</a:t>
            </a:r>
            <a:r>
              <a:rPr lang="nl-NL" sz="2800" dirty="0">
                <a:latin typeface="Calibri" charset="0"/>
                <a:ea typeface="MS PGothic" charset="0"/>
              </a:rPr>
              <a:t> data </a:t>
            </a:r>
            <a:r>
              <a:rPr lang="nl-NL" sz="2800" dirty="0" err="1">
                <a:latin typeface="Calibri" charset="0"/>
                <a:ea typeface="MS PGothic" charset="0"/>
              </a:rPr>
              <a:t>would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be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needed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for</a:t>
            </a:r>
            <a:r>
              <a:rPr lang="nl-NL" sz="2800" dirty="0">
                <a:latin typeface="Calibri" charset="0"/>
                <a:ea typeface="MS PGothic" charset="0"/>
              </a:rPr>
              <a:t> a </a:t>
            </a:r>
            <a:r>
              <a:rPr lang="nl-NL" sz="2800" dirty="0" err="1">
                <a:latin typeface="Calibri" charset="0"/>
                <a:ea typeface="MS PGothic" charset="0"/>
              </a:rPr>
              <a:t>detailed</a:t>
            </a:r>
            <a:r>
              <a:rPr lang="nl-NL" sz="2800" dirty="0">
                <a:latin typeface="Calibri" charset="0"/>
                <a:ea typeface="MS PGothic" charset="0"/>
              </a:rPr>
              <a:t> analysis of the issue but </a:t>
            </a:r>
            <a:r>
              <a:rPr lang="nl-NL" sz="2800" dirty="0" err="1">
                <a:latin typeface="Calibri" charset="0"/>
                <a:ea typeface="MS PGothic" charset="0"/>
              </a:rPr>
              <a:t>only</a:t>
            </a:r>
            <a:r>
              <a:rPr lang="nl-NL" sz="2800" dirty="0">
                <a:latin typeface="Calibri" charset="0"/>
                <a:ea typeface="MS PGothic" charset="0"/>
              </a:rPr>
              <a:t> a CIF was </a:t>
            </a:r>
            <a:r>
              <a:rPr lang="nl-NL" sz="2800" dirty="0" err="1">
                <a:latin typeface="Calibri" charset="0"/>
                <a:ea typeface="MS PGothic" charset="0"/>
              </a:rPr>
              <a:t>deposited</a:t>
            </a:r>
            <a:r>
              <a:rPr lang="nl-NL" sz="2800" dirty="0">
                <a:latin typeface="Calibri" charset="0"/>
                <a:ea typeface="MS PGothic" charset="0"/>
              </a:rPr>
              <a:t>.</a:t>
            </a:r>
          </a:p>
          <a:p>
            <a:r>
              <a:rPr lang="nl-NL" sz="2800" dirty="0">
                <a:latin typeface="Calibri" charset="0"/>
                <a:ea typeface="MS PGothic" charset="0"/>
              </a:rPr>
              <a:t>Martin </a:t>
            </a:r>
            <a:r>
              <a:rPr lang="nl-NL" sz="2800" dirty="0" err="1">
                <a:latin typeface="Calibri" charset="0"/>
                <a:ea typeface="MS PGothic" charset="0"/>
              </a:rPr>
              <a:t>Lutz</a:t>
            </a:r>
            <a:r>
              <a:rPr lang="nl-NL" sz="2800" dirty="0">
                <a:latin typeface="Calibri" charset="0"/>
                <a:ea typeface="MS PGothic" charset="0"/>
              </a:rPr>
              <a:t> et al. </a:t>
            </a:r>
            <a:r>
              <a:rPr lang="nl-NL" sz="2800" dirty="0" err="1">
                <a:latin typeface="Calibri" charset="0"/>
                <a:ea typeface="MS PGothic" charset="0"/>
              </a:rPr>
              <a:t>resynthesised</a:t>
            </a:r>
            <a:r>
              <a:rPr lang="nl-NL" sz="2800" dirty="0">
                <a:latin typeface="Calibri" charset="0"/>
                <a:ea typeface="MS PGothic" charset="0"/>
              </a:rPr>
              <a:t> the compound </a:t>
            </a:r>
            <a:r>
              <a:rPr lang="nl-NL" sz="2800" dirty="0" err="1">
                <a:latin typeface="Calibri" charset="0"/>
                <a:ea typeface="MS PGothic" charset="0"/>
              </a:rPr>
              <a:t>following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smtClean="0">
                <a:latin typeface="Calibri" charset="0"/>
                <a:ea typeface="MS PGothic" charset="0"/>
              </a:rPr>
              <a:t>the </a:t>
            </a:r>
            <a:r>
              <a:rPr lang="nl-NL" sz="2800" dirty="0" err="1" smtClean="0">
                <a:latin typeface="Calibri" charset="0"/>
                <a:ea typeface="MS PGothic" charset="0"/>
              </a:rPr>
              <a:t>authors</a:t>
            </a:r>
            <a:r>
              <a:rPr lang="nl-NL" sz="2800" dirty="0" smtClean="0">
                <a:latin typeface="Calibri" charset="0"/>
                <a:ea typeface="MS PGothic" charset="0"/>
              </a:rPr>
              <a:t> </a:t>
            </a:r>
            <a:r>
              <a:rPr lang="nl-NL" sz="2800" dirty="0">
                <a:latin typeface="Calibri" charset="0"/>
                <a:ea typeface="MS PGothic" charset="0"/>
              </a:rPr>
              <a:t>protocol </a:t>
            </a:r>
            <a:r>
              <a:rPr lang="nl-NL" sz="2800" dirty="0" err="1">
                <a:latin typeface="Calibri" charset="0"/>
                <a:ea typeface="MS PGothic" charset="0"/>
              </a:rPr>
              <a:t>with</a:t>
            </a:r>
            <a:r>
              <a:rPr lang="nl-NL" sz="2800" dirty="0">
                <a:latin typeface="Calibri" charset="0"/>
                <a:ea typeface="MS PGothic" charset="0"/>
              </a:rPr>
              <a:t> a </a:t>
            </a:r>
            <a:r>
              <a:rPr lang="nl-NL" sz="2800" dirty="0" err="1">
                <a:latin typeface="Calibri" charset="0"/>
                <a:ea typeface="MS PGothic" charset="0"/>
              </a:rPr>
              <a:t>surprising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result</a:t>
            </a:r>
            <a:r>
              <a:rPr lang="nl-NL" sz="2800" dirty="0">
                <a:latin typeface="Calibri" charset="0"/>
                <a:ea typeface="MS PGothic" charset="0"/>
              </a:rPr>
              <a:t>  (</a:t>
            </a:r>
            <a:r>
              <a:rPr lang="nl-NL" sz="2800" dirty="0" err="1">
                <a:latin typeface="Calibri" charset="0"/>
                <a:ea typeface="MS PGothic" charset="0"/>
              </a:rPr>
              <a:t>Eur</a:t>
            </a:r>
            <a:r>
              <a:rPr lang="nl-NL" sz="2800" dirty="0">
                <a:latin typeface="Calibri" charset="0"/>
                <a:ea typeface="MS PGothic" charset="0"/>
              </a:rPr>
              <a:t>. J. </a:t>
            </a:r>
            <a:r>
              <a:rPr lang="nl-NL" sz="2800" dirty="0" err="1">
                <a:latin typeface="Calibri" charset="0"/>
                <a:ea typeface="MS PGothic" charset="0"/>
              </a:rPr>
              <a:t>Inorg</a:t>
            </a:r>
            <a:r>
              <a:rPr lang="nl-NL" sz="2800" dirty="0">
                <a:latin typeface="Calibri" charset="0"/>
                <a:ea typeface="MS PGothic" charset="0"/>
              </a:rPr>
              <a:t>. </a:t>
            </a:r>
            <a:r>
              <a:rPr lang="nl-NL" sz="2800" dirty="0" err="1">
                <a:latin typeface="Calibri" charset="0"/>
                <a:ea typeface="MS PGothic" charset="0"/>
              </a:rPr>
              <a:t>Chem</a:t>
            </a:r>
            <a:r>
              <a:rPr lang="nl-NL" sz="2800" dirty="0">
                <a:latin typeface="Calibri" charset="0"/>
                <a:ea typeface="MS PGothic" charset="0"/>
              </a:rPr>
              <a:t>. (2013) 2467-2469)</a:t>
            </a:r>
          </a:p>
          <a:p>
            <a:r>
              <a:rPr lang="nl-NL" sz="2800" dirty="0">
                <a:latin typeface="Calibri" charset="0"/>
                <a:ea typeface="MS PGothic" charset="0"/>
              </a:rPr>
              <a:t> C2/c </a:t>
            </a:r>
            <a:r>
              <a:rPr lang="nl-NL" sz="2800" dirty="0">
                <a:latin typeface="Calibri" charset="0"/>
                <a:ea typeface="MS PGothic" charset="0"/>
                <a:sym typeface="Wingdings" charset="0"/>
              </a:rPr>
              <a:t> Cc  </a:t>
            </a:r>
            <a:r>
              <a:rPr lang="nl-NL" sz="2800" dirty="0" err="1">
                <a:latin typeface="Calibri" charset="0"/>
                <a:ea typeface="MS PGothic" charset="0"/>
                <a:sym typeface="Wingdings" charset="0"/>
              </a:rPr>
              <a:t>and</a:t>
            </a:r>
            <a:r>
              <a:rPr lang="nl-NL" sz="2800" dirty="0">
                <a:latin typeface="Calibri" charset="0"/>
                <a:ea typeface="MS PGothic" charset="0"/>
                <a:sym typeface="Wingdings" charset="0"/>
              </a:rPr>
              <a:t> NO</a:t>
            </a:r>
            <a:r>
              <a:rPr lang="nl-NL" sz="2800" baseline="-25000" dirty="0">
                <a:latin typeface="Calibri" charset="0"/>
                <a:ea typeface="MS PGothic" charset="0"/>
                <a:sym typeface="Wingdings" charset="0"/>
              </a:rPr>
              <a:t>3</a:t>
            </a:r>
            <a:r>
              <a:rPr lang="nl-NL" sz="2800" dirty="0">
                <a:latin typeface="Calibri" charset="0"/>
                <a:ea typeface="MS PGothic" charset="0"/>
                <a:sym typeface="Wingdings" charset="0"/>
              </a:rPr>
              <a:t>  NO</a:t>
            </a:r>
            <a:r>
              <a:rPr lang="nl-NL" sz="2800" baseline="-25000" dirty="0">
                <a:latin typeface="Calibri" charset="0"/>
                <a:ea typeface="MS PGothic" charset="0"/>
                <a:sym typeface="Wingdings" charset="0"/>
              </a:rPr>
              <a:t>3</a:t>
            </a:r>
            <a:r>
              <a:rPr lang="nl-NL" sz="2800" dirty="0">
                <a:latin typeface="Calibri" charset="0"/>
                <a:ea typeface="MS PGothic" charset="0"/>
                <a:sym typeface="Wingdings" charset="0"/>
              </a:rPr>
              <a:t> + </a:t>
            </a:r>
            <a:r>
              <a:rPr lang="nl-NL" sz="2800" dirty="0" err="1">
                <a:latin typeface="Calibri" charset="0"/>
                <a:ea typeface="MS PGothic" charset="0"/>
                <a:sym typeface="Wingdings" charset="0"/>
              </a:rPr>
              <a:t>Acetic</a:t>
            </a:r>
            <a:r>
              <a:rPr lang="nl-NL" sz="2800" dirty="0">
                <a:latin typeface="Calibri" charset="0"/>
                <a:ea typeface="MS PGothic" charset="0"/>
                <a:sym typeface="Wingdings" charset="0"/>
              </a:rPr>
              <a:t> acid + H</a:t>
            </a:r>
            <a:r>
              <a:rPr lang="nl-NL" sz="2800" baseline="-25000" dirty="0">
                <a:latin typeface="Calibri" charset="0"/>
                <a:ea typeface="MS PGothic" charset="0"/>
                <a:sym typeface="Wingdings" charset="0"/>
              </a:rPr>
              <a:t>2</a:t>
            </a:r>
            <a:r>
              <a:rPr lang="nl-NL" sz="2800" dirty="0">
                <a:latin typeface="Calibri" charset="0"/>
                <a:ea typeface="MS PGothic" charset="0"/>
                <a:sym typeface="Wingdings" charset="0"/>
              </a:rPr>
              <a:t>O</a:t>
            </a:r>
            <a:endParaRPr lang="nl-NL" sz="2800" dirty="0"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818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Afbeelding 3" descr="fig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kstvak 4"/>
          <p:cNvSpPr txBox="1">
            <a:spLocks noChangeArrowheads="1"/>
          </p:cNvSpPr>
          <p:nvPr/>
        </p:nvSpPr>
        <p:spPr bwMode="auto">
          <a:xfrm>
            <a:off x="190500" y="266700"/>
            <a:ext cx="1338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nl-NL">
                <a:solidFill>
                  <a:srgbClr val="FF0000"/>
                </a:solidFill>
              </a:rPr>
              <a:t>Biswas et al</a:t>
            </a:r>
            <a:r>
              <a:rPr lang="nl-NL"/>
              <a:t>.</a:t>
            </a:r>
          </a:p>
        </p:txBody>
      </p:sp>
      <p:sp>
        <p:nvSpPr>
          <p:cNvPr id="12292" name="Tekstvak 2"/>
          <p:cNvSpPr txBox="1">
            <a:spLocks noChangeArrowheads="1"/>
          </p:cNvSpPr>
          <p:nvPr/>
        </p:nvSpPr>
        <p:spPr bwMode="auto">
          <a:xfrm>
            <a:off x="4279900" y="457200"/>
            <a:ext cx="1090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nl-NL">
                <a:solidFill>
                  <a:srgbClr val="FF0000"/>
                </a:solidFill>
              </a:rPr>
              <a:t>Lutz et al</a:t>
            </a:r>
            <a:r>
              <a:rPr lang="nl-NL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9477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Afbeelding 1" descr="fig6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Afbeelding 3" descr="fig6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6100"/>
            <a:ext cx="55753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Afbeelding 4" descr="fig64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46100"/>
            <a:ext cx="3479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Afbeelding 5" descr="fig63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3517900"/>
            <a:ext cx="3471863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kstvak 7"/>
          <p:cNvSpPr txBox="1">
            <a:spLocks noChangeArrowheads="1"/>
          </p:cNvSpPr>
          <p:nvPr/>
        </p:nvSpPr>
        <p:spPr bwMode="auto">
          <a:xfrm>
            <a:off x="5486400" y="2667000"/>
            <a:ext cx="2749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nl-NL"/>
              <a:t>C2/c – Biswas et al. - VOIDS</a:t>
            </a:r>
          </a:p>
        </p:txBody>
      </p:sp>
      <p:sp>
        <p:nvSpPr>
          <p:cNvPr id="13319" name="Tekstvak 8"/>
          <p:cNvSpPr txBox="1">
            <a:spLocks noChangeArrowheads="1"/>
          </p:cNvSpPr>
          <p:nvPr/>
        </p:nvSpPr>
        <p:spPr bwMode="auto">
          <a:xfrm>
            <a:off x="5575300" y="5956300"/>
            <a:ext cx="1530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nl-NL"/>
              <a:t>Cc – Lutz et al.</a:t>
            </a:r>
          </a:p>
        </p:txBody>
      </p:sp>
    </p:spTree>
    <p:extLst>
      <p:ext uri="{BB962C8B-B14F-4D97-AF65-F5344CB8AC3E}">
        <p14:creationId xmlns:p14="http://schemas.microsoft.com/office/powerpoint/2010/main" val="2353816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00138"/>
          </a:xfrm>
        </p:spPr>
        <p:txBody>
          <a:bodyPr/>
          <a:lstStyle/>
          <a:p>
            <a:r>
              <a:rPr lang="nl-NL">
                <a:solidFill>
                  <a:srgbClr val="FF0000"/>
                </a:solidFill>
                <a:latin typeface="Calibri" charset="0"/>
                <a:ea typeface="MS PGothic" charset="0"/>
              </a:rPr>
              <a:t>Follow-Up</a:t>
            </a:r>
          </a:p>
        </p:txBody>
      </p:sp>
      <p:sp>
        <p:nvSpPr>
          <p:cNvPr id="27650" name="Tijdelijke aanduiding voor inhoud 2"/>
          <p:cNvSpPr>
            <a:spLocks noGrp="1"/>
          </p:cNvSpPr>
          <p:nvPr>
            <p:ph idx="1"/>
          </p:nvPr>
        </p:nvSpPr>
        <p:spPr>
          <a:xfrm>
            <a:off x="338138" y="1100138"/>
            <a:ext cx="8805862" cy="5008562"/>
          </a:xfrm>
        </p:spPr>
        <p:txBody>
          <a:bodyPr>
            <a:normAutofit lnSpcReduction="10000"/>
          </a:bodyPr>
          <a:lstStyle/>
          <a:p>
            <a:pPr marL="0" indent="0">
              <a:buFont typeface="Arial" charset="0"/>
              <a:buNone/>
              <a:defRPr/>
            </a:pPr>
            <a:r>
              <a:rPr lang="nl-NL" sz="2800" dirty="0">
                <a:ea typeface="ＭＳ Ｐゴシック" charset="0"/>
                <a:cs typeface="ＭＳ Ｐゴシック" charset="0"/>
              </a:rPr>
              <a:t>- </a:t>
            </a:r>
            <a:r>
              <a:rPr lang="nl-NL" sz="2800" dirty="0" smtClean="0">
                <a:ea typeface="ＭＳ Ｐゴシック" charset="0"/>
                <a:cs typeface="ＭＳ Ｐゴシック" charset="0"/>
              </a:rPr>
              <a:t>The </a:t>
            </a:r>
            <a:r>
              <a:rPr lang="nl-NL" sz="2800" dirty="0" err="1" smtClean="0">
                <a:ea typeface="ＭＳ Ｐゴシック" charset="0"/>
                <a:cs typeface="ＭＳ Ｐゴシック" charset="0"/>
              </a:rPr>
              <a:t>authors</a:t>
            </a:r>
            <a:r>
              <a:rPr lang="nl-NL" sz="280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nl-NL" sz="2800" dirty="0" err="1" smtClean="0">
                <a:ea typeface="ＭＳ Ｐゴシック" charset="0"/>
                <a:cs typeface="ＭＳ Ｐゴシック" charset="0"/>
              </a:rPr>
              <a:t>maintain</a:t>
            </a:r>
            <a:r>
              <a:rPr lang="nl-NL" sz="2800" dirty="0" smtClean="0">
                <a:ea typeface="ＭＳ Ｐゴシック" charset="0"/>
                <a:cs typeface="ＭＳ Ｐゴシック" charset="0"/>
              </a:rPr>
              <a:t> in </a:t>
            </a:r>
            <a:r>
              <a:rPr lang="nl-NL" sz="2800" dirty="0" err="1" smtClean="0">
                <a:ea typeface="ＭＳ Ｐゴシック" charset="0"/>
                <a:cs typeface="ＭＳ Ｐゴシック" charset="0"/>
              </a:rPr>
              <a:t>their</a:t>
            </a:r>
            <a:r>
              <a:rPr lang="nl-NL" sz="2800" dirty="0" smtClean="0">
                <a:ea typeface="ＭＳ Ｐゴシック" charset="0"/>
                <a:cs typeface="ＭＳ Ｐゴシック" charset="0"/>
              </a:rPr>
              <a:t> rebuttal</a:t>
            </a:r>
            <a:endParaRPr lang="nl-NL" sz="2800" dirty="0">
              <a:ea typeface="ＭＳ Ｐゴシック" charset="0"/>
              <a:cs typeface="ＭＳ Ｐゴシック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nl-NL" sz="2800" dirty="0" smtClean="0">
                <a:ea typeface="ＭＳ Ｐゴシック" charset="0"/>
                <a:cs typeface="ＭＳ Ｐゴシック" charset="0"/>
              </a:rPr>
              <a:t>[Eur</a:t>
            </a:r>
            <a:r>
              <a:rPr lang="nl-NL" sz="2800" dirty="0">
                <a:ea typeface="ＭＳ Ｐゴシック" charset="0"/>
                <a:cs typeface="ＭＳ Ｐゴシック" charset="0"/>
              </a:rPr>
              <a:t>. J. </a:t>
            </a:r>
            <a:r>
              <a:rPr lang="nl-NL" sz="2800" dirty="0" err="1">
                <a:ea typeface="ＭＳ Ｐゴシック" charset="0"/>
                <a:cs typeface="ＭＳ Ｐゴシック" charset="0"/>
              </a:rPr>
              <a:t>Inorg</a:t>
            </a:r>
            <a:r>
              <a:rPr lang="nl-NL" sz="2800" dirty="0">
                <a:ea typeface="ＭＳ Ｐゴシック" charset="0"/>
                <a:cs typeface="ＭＳ Ｐゴシック" charset="0"/>
              </a:rPr>
              <a:t>. Chem</a:t>
            </a:r>
            <a:r>
              <a:rPr lang="nl-NL" sz="2800" dirty="0" smtClean="0">
                <a:ea typeface="ＭＳ Ｐゴシック" charset="0"/>
                <a:cs typeface="ＭＳ Ｐゴシック" charset="0"/>
              </a:rPr>
              <a:t>. (</a:t>
            </a:r>
            <a:r>
              <a:rPr lang="nl-NL" sz="2800" dirty="0">
                <a:ea typeface="ＭＳ Ｐゴシック" charset="0"/>
                <a:cs typeface="ＭＳ Ｐゴシック" charset="0"/>
              </a:rPr>
              <a:t>2013) </a:t>
            </a:r>
            <a:r>
              <a:rPr lang="nl-NL" sz="2800" dirty="0" smtClean="0">
                <a:ea typeface="ＭＳ Ｐゴシック" charset="0"/>
                <a:cs typeface="ＭＳ Ｐゴシック" charset="0"/>
              </a:rPr>
              <a:t>2470]</a:t>
            </a:r>
            <a:endParaRPr lang="nl-NL" sz="2800" dirty="0">
              <a:ea typeface="ＭＳ Ｐゴシック" charset="0"/>
              <a:cs typeface="ＭＳ Ｐゴシック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nl-NL" sz="2800" dirty="0" err="1" smtClean="0">
                <a:ea typeface="ＭＳ Ｐゴシック" charset="0"/>
                <a:cs typeface="ＭＳ Ｐゴシック" charset="0"/>
              </a:rPr>
              <a:t>their</a:t>
            </a:r>
            <a:r>
              <a:rPr lang="nl-NL" sz="280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nl-NL" sz="2800" dirty="0" err="1">
                <a:ea typeface="ＭＳ Ｐゴシック" charset="0"/>
                <a:cs typeface="ＭＳ Ｐゴシック" charset="0"/>
              </a:rPr>
              <a:t>interpretation</a:t>
            </a:r>
            <a:r>
              <a:rPr lang="nl-NL" sz="2800" dirty="0">
                <a:ea typeface="ＭＳ Ｐゴシック" charset="0"/>
                <a:cs typeface="ＭＳ Ｐゴシック" charset="0"/>
              </a:rPr>
              <a:t>.   </a:t>
            </a:r>
            <a:r>
              <a:rPr lang="nl-NL" sz="2800" dirty="0">
                <a:ea typeface="ＭＳ Ｐゴシック" charset="0"/>
                <a:cs typeface="ＭＳ Ｐゴシック" charset="0"/>
                <a:sym typeface="Wingdings" charset="0"/>
              </a:rPr>
              <a:t></a:t>
            </a:r>
            <a:endParaRPr lang="nl-NL" sz="2800" dirty="0">
              <a:ea typeface="ＭＳ Ｐゴシック" charset="0"/>
              <a:cs typeface="ＭＳ Ｐゴシック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nl-NL" sz="2800" dirty="0" smtClean="0">
                <a:ea typeface="ＭＳ Ｐゴシック" charset="0"/>
                <a:cs typeface="ＭＳ Ｐゴシック" charset="0"/>
              </a:rPr>
              <a:t>- Referee conclusion</a:t>
            </a:r>
            <a:r>
              <a:rPr lang="nl-NL" sz="2800" dirty="0">
                <a:ea typeface="ＭＳ Ｐゴシック" charset="0"/>
                <a:cs typeface="ＭＳ Ｐゴシック" charset="0"/>
              </a:rPr>
              <a:t> </a:t>
            </a:r>
            <a:r>
              <a:rPr lang="nl-NL" sz="2800" dirty="0" smtClean="0">
                <a:ea typeface="ＭＳ Ｐゴシック" charset="0"/>
                <a:cs typeface="ＭＳ Ｐゴシック" charset="0"/>
              </a:rPr>
              <a:t>(with no access</a:t>
            </a:r>
          </a:p>
          <a:p>
            <a:pPr marL="0" indent="0">
              <a:buFont typeface="Arial" charset="0"/>
              <a:buNone/>
              <a:defRPr/>
            </a:pPr>
            <a:r>
              <a:rPr lang="nl-NL" sz="2800" dirty="0" smtClean="0">
                <a:ea typeface="ＭＳ Ｐゴシック" charset="0"/>
                <a:cs typeface="ＭＳ Ｐゴシック" charset="0"/>
              </a:rPr>
              <a:t>to the reflection data): Two </a:t>
            </a:r>
            <a:r>
              <a:rPr lang="nl-NL" sz="2800" dirty="0">
                <a:ea typeface="ＭＳ Ｐゴシック" charset="0"/>
                <a:cs typeface="ＭＳ Ｐゴシック" charset="0"/>
              </a:rPr>
              <a:t>different structures !!</a:t>
            </a:r>
            <a:r>
              <a:rPr lang="nl-NL" sz="2800" dirty="0" smtClean="0">
                <a:ea typeface="ＭＳ Ｐゴシック" charset="0"/>
                <a:cs typeface="ＭＳ Ｐゴシック" charset="0"/>
              </a:rPr>
              <a:t>!</a:t>
            </a:r>
          </a:p>
          <a:p>
            <a:pPr marL="0" indent="0">
              <a:buFont typeface="Arial" charset="0"/>
              <a:buNone/>
              <a:defRPr/>
            </a:pPr>
            <a:r>
              <a:rPr lang="nl-NL" sz="2800" dirty="0" smtClean="0">
                <a:ea typeface="ＭＳ Ｐゴシック" charset="0"/>
                <a:cs typeface="ＭＳ Ｐゴシック" charset="0"/>
              </a:rPr>
              <a:t>- I </a:t>
            </a:r>
            <a:r>
              <a:rPr lang="nl-NL" sz="2800" dirty="0" err="1" smtClean="0">
                <a:ea typeface="ＭＳ Ｐゴシック" charset="0"/>
                <a:cs typeface="ＭＳ Ｐゴシック" charset="0"/>
              </a:rPr>
              <a:t>obtained</a:t>
            </a:r>
            <a:r>
              <a:rPr lang="nl-NL" sz="2800" dirty="0" smtClean="0">
                <a:ea typeface="ＭＳ Ｐゴシック" charset="0"/>
                <a:cs typeface="ＭＳ Ｐゴシック" charset="0"/>
              </a:rPr>
              <a:t> the </a:t>
            </a:r>
            <a:r>
              <a:rPr lang="nl-NL" sz="2800" dirty="0" err="1" smtClean="0">
                <a:ea typeface="ＭＳ Ｐゴシック" charset="0"/>
                <a:cs typeface="ＭＳ Ｐゴシック" charset="0"/>
              </a:rPr>
              <a:t>reflection</a:t>
            </a:r>
            <a:r>
              <a:rPr lang="nl-NL" sz="2800" dirty="0" smtClean="0">
                <a:ea typeface="ＭＳ Ｐゴシック" charset="0"/>
                <a:cs typeface="ＭＳ Ｐゴシック" charset="0"/>
              </a:rPr>
              <a:t> data </a:t>
            </a:r>
            <a:r>
              <a:rPr lang="nl-NL" sz="2800" dirty="0" err="1" smtClean="0">
                <a:ea typeface="ＭＳ Ｐゴシック" charset="0"/>
                <a:cs typeface="ＭＳ Ｐゴシック" charset="0"/>
              </a:rPr>
              <a:t>from</a:t>
            </a:r>
            <a:r>
              <a:rPr lang="nl-NL" sz="280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nl-NL" sz="2800" dirty="0" err="1" smtClean="0">
                <a:ea typeface="ＭＳ Ｐゴシック" charset="0"/>
                <a:cs typeface="ＭＳ Ｐゴシック" charset="0"/>
              </a:rPr>
              <a:t>one</a:t>
            </a:r>
            <a:r>
              <a:rPr lang="nl-NL" sz="2800" dirty="0" smtClean="0">
                <a:ea typeface="ＭＳ Ｐゴシック" charset="0"/>
                <a:cs typeface="ＭＳ Ｐゴシック" charset="0"/>
              </a:rPr>
              <a:t> of the co-</a:t>
            </a:r>
            <a:r>
              <a:rPr lang="nl-NL" sz="2800" dirty="0" err="1" smtClean="0">
                <a:ea typeface="ＭＳ Ｐゴシック" charset="0"/>
                <a:cs typeface="ＭＳ Ｐゴシック" charset="0"/>
              </a:rPr>
              <a:t>authors</a:t>
            </a:r>
            <a:endParaRPr lang="nl-NL" sz="2800" dirty="0">
              <a:ea typeface="ＭＳ Ｐゴシック" charset="0"/>
              <a:cs typeface="ＭＳ Ｐゴシック" charset="0"/>
            </a:endParaRPr>
          </a:p>
          <a:p>
            <a:pPr>
              <a:buFontTx/>
              <a:buChar char="-"/>
              <a:defRPr/>
            </a:pPr>
            <a:r>
              <a:rPr lang="nl-NL" sz="2800" dirty="0" smtClean="0">
                <a:ea typeface="ＭＳ Ｐゴシック" charset="0"/>
                <a:cs typeface="ＭＳ Ｐゴシック" charset="0"/>
              </a:rPr>
              <a:t>A </a:t>
            </a:r>
            <a:r>
              <a:rPr lang="nl-NL" sz="2800" dirty="0">
                <a:ea typeface="ＭＳ Ｐゴシック" charset="0"/>
                <a:cs typeface="ＭＳ Ｐゴシック" charset="0"/>
              </a:rPr>
              <a:t>SQUEEZE test run on </a:t>
            </a:r>
            <a:r>
              <a:rPr lang="nl-NL" sz="2800" dirty="0" smtClean="0">
                <a:ea typeface="ＭＳ Ｐゴシック" charset="0"/>
                <a:cs typeface="ＭＳ Ｐゴシック" charset="0"/>
              </a:rPr>
              <a:t>the </a:t>
            </a:r>
            <a:r>
              <a:rPr lang="nl-NL" sz="2800" dirty="0" err="1" smtClean="0">
                <a:ea typeface="ＭＳ Ｐゴシック" charset="0"/>
                <a:cs typeface="ＭＳ Ｐゴシック" charset="0"/>
              </a:rPr>
              <a:t>authors</a:t>
            </a:r>
            <a:r>
              <a:rPr lang="nl-NL" sz="2800" dirty="0" smtClean="0">
                <a:ea typeface="ＭＳ Ｐゴシック" charset="0"/>
                <a:cs typeface="ＭＳ Ｐゴシック" charset="0"/>
              </a:rPr>
              <a:t> data, with the NO</a:t>
            </a:r>
            <a:r>
              <a:rPr lang="nl-NL" sz="2800" baseline="-25000" dirty="0" smtClean="0">
                <a:ea typeface="ＭＳ Ｐゴシック" charset="0"/>
                <a:cs typeface="ＭＳ Ｐゴシック" charset="0"/>
              </a:rPr>
              <a:t>3</a:t>
            </a:r>
            <a:r>
              <a:rPr lang="nl-NL" sz="2800" baseline="30000" dirty="0">
                <a:ea typeface="ＭＳ Ｐゴシック" charset="0"/>
                <a:cs typeface="ＭＳ Ｐゴシック" charset="0"/>
              </a:rPr>
              <a:t>-</a:t>
            </a:r>
            <a:r>
              <a:rPr lang="nl-NL" sz="2800" dirty="0">
                <a:ea typeface="ＭＳ Ｐゴシック" charset="0"/>
                <a:cs typeface="ＭＳ Ｐゴシック" charset="0"/>
              </a:rPr>
              <a:t> removed, recovered 279 electrons from the voids left where only 128 were expected for an </a:t>
            </a:r>
            <a:r>
              <a:rPr lang="nl-NL" sz="2800" dirty="0" smtClean="0">
                <a:ea typeface="ＭＳ Ｐゴシック" charset="0"/>
                <a:cs typeface="ＭＳ Ｐゴシック" charset="0"/>
              </a:rPr>
              <a:t>NO</a:t>
            </a:r>
            <a:r>
              <a:rPr lang="nl-NL" sz="2800" baseline="-25000" dirty="0" smtClean="0">
                <a:ea typeface="ＭＳ Ｐゴシック" charset="0"/>
                <a:cs typeface="ＭＳ Ｐゴシック" charset="0"/>
              </a:rPr>
              <a:t>3</a:t>
            </a:r>
            <a:r>
              <a:rPr lang="nl-NL" sz="2800" baseline="30000" dirty="0">
                <a:ea typeface="ＭＳ Ｐゴシック" charset="0"/>
                <a:cs typeface="ＭＳ Ｐゴシック" charset="0"/>
              </a:rPr>
              <a:t>-</a:t>
            </a:r>
            <a:r>
              <a:rPr lang="nl-NL" sz="280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nl-NL" sz="2800" dirty="0">
                <a:ea typeface="ＭＳ Ｐゴシック" charset="0"/>
                <a:cs typeface="ＭＳ Ｐゴシック" charset="0"/>
              </a:rPr>
              <a:t>model.</a:t>
            </a:r>
          </a:p>
          <a:p>
            <a:pPr marL="0" indent="0">
              <a:buFont typeface="Arial" charset="0"/>
              <a:buNone/>
              <a:defRPr/>
            </a:pPr>
            <a:r>
              <a:rPr lang="nl-NL" sz="2800" dirty="0">
                <a:ea typeface="ＭＳ Ｐゴシック" charset="0"/>
                <a:cs typeface="ＭＳ Ｐゴシック" charset="0"/>
              </a:rPr>
              <a:t>- </a:t>
            </a:r>
            <a:r>
              <a:rPr lang="nl-NL" sz="2800" dirty="0" smtClean="0">
                <a:ea typeface="ＭＳ Ｐゴシック" charset="0"/>
                <a:cs typeface="ＭＳ Ｐゴシック" charset="0"/>
              </a:rPr>
              <a:t>Run on </a:t>
            </a:r>
            <a:r>
              <a:rPr lang="nl-NL" sz="2800" dirty="0" err="1" smtClean="0">
                <a:ea typeface="ＭＳ Ｐゴシック" charset="0"/>
                <a:cs typeface="ＭＳ Ｐゴシック" charset="0"/>
              </a:rPr>
              <a:t>Lutz</a:t>
            </a:r>
            <a:r>
              <a:rPr lang="nl-NL" sz="2800" dirty="0" smtClean="0">
                <a:ea typeface="ＭＳ Ｐゴシック" charset="0"/>
                <a:cs typeface="ＭＳ Ｐゴシック" charset="0"/>
              </a:rPr>
              <a:t> et al. data</a:t>
            </a:r>
            <a:r>
              <a:rPr lang="nl-NL" sz="2800" dirty="0">
                <a:ea typeface="ＭＳ Ｐゴシック" charset="0"/>
                <a:cs typeface="ＭＳ Ｐゴシック" charset="0"/>
              </a:rPr>
              <a:t>, </a:t>
            </a:r>
            <a:r>
              <a:rPr lang="nl-NL" sz="2800" dirty="0" err="1">
                <a:ea typeface="ＭＳ Ｐゴシック" charset="0"/>
                <a:cs typeface="ＭＳ Ｐゴシック" charset="0"/>
              </a:rPr>
              <a:t>with</a:t>
            </a:r>
            <a:r>
              <a:rPr lang="nl-NL" sz="2800" dirty="0">
                <a:ea typeface="ＭＳ Ｐゴシック" charset="0"/>
                <a:cs typeface="ＭＳ Ｐゴシック" charset="0"/>
              </a:rPr>
              <a:t> NO</a:t>
            </a:r>
            <a:r>
              <a:rPr lang="nl-NL" sz="2800" baseline="-25000" dirty="0">
                <a:ea typeface="ＭＳ Ｐゴシック" charset="0"/>
                <a:cs typeface="ＭＳ Ｐゴシック" charset="0"/>
              </a:rPr>
              <a:t>3</a:t>
            </a:r>
            <a:r>
              <a:rPr lang="nl-NL" sz="2800" dirty="0">
                <a:ea typeface="ＭＳ Ｐゴシック" charset="0"/>
                <a:cs typeface="ＭＳ Ｐゴシック" charset="0"/>
              </a:rPr>
              <a:t> </a:t>
            </a:r>
            <a:r>
              <a:rPr lang="nl-NL" sz="2800" dirty="0" err="1">
                <a:ea typeface="ＭＳ Ｐゴシック" charset="0"/>
                <a:cs typeface="ＭＳ Ｐゴシック" charset="0"/>
              </a:rPr>
              <a:t>and</a:t>
            </a:r>
            <a:r>
              <a:rPr lang="nl-NL" sz="2800" dirty="0">
                <a:ea typeface="ＭＳ Ｐゴシック" charset="0"/>
                <a:cs typeface="ＭＳ Ｐゴシック" charset="0"/>
              </a:rPr>
              <a:t> solvents </a:t>
            </a:r>
            <a:r>
              <a:rPr lang="nl-NL" sz="2800" dirty="0" err="1">
                <a:ea typeface="ＭＳ Ｐゴシック" charset="0"/>
                <a:cs typeface="ＭＳ Ｐゴシック" charset="0"/>
              </a:rPr>
              <a:t>removed</a:t>
            </a:r>
            <a:r>
              <a:rPr lang="nl-NL" sz="2800" dirty="0">
                <a:ea typeface="ＭＳ Ｐゴシック" charset="0"/>
                <a:cs typeface="ＭＳ Ｐゴシック" charset="0"/>
              </a:rPr>
              <a:t>, </a:t>
            </a:r>
            <a:r>
              <a:rPr lang="nl-NL" sz="2800" dirty="0" err="1">
                <a:ea typeface="ＭＳ Ｐゴシック" charset="0"/>
                <a:cs typeface="ＭＳ Ｐゴシック" charset="0"/>
              </a:rPr>
              <a:t>recovered</a:t>
            </a:r>
            <a:r>
              <a:rPr lang="nl-NL" sz="2800" dirty="0">
                <a:ea typeface="ＭＳ Ｐゴシック" charset="0"/>
                <a:cs typeface="ＭＳ Ｐゴシック" charset="0"/>
              </a:rPr>
              <a:t> 285 </a:t>
            </a:r>
            <a:r>
              <a:rPr lang="nl-NL" sz="2800" dirty="0" err="1">
                <a:ea typeface="ＭＳ Ｐゴシック" charset="0"/>
                <a:cs typeface="ＭＳ Ｐゴシック" charset="0"/>
              </a:rPr>
              <a:t>electrons</a:t>
            </a:r>
            <a:r>
              <a:rPr lang="nl-NL" sz="2800" dirty="0">
                <a:ea typeface="ＭＳ Ｐゴシック" charset="0"/>
                <a:cs typeface="ＭＳ Ｐゴシック" charset="0"/>
              </a:rPr>
              <a:t> of the </a:t>
            </a:r>
            <a:r>
              <a:rPr lang="nl-NL" sz="2800" dirty="0" err="1">
                <a:ea typeface="ＭＳ Ｐゴシック" charset="0"/>
                <a:cs typeface="ＭＳ Ｐゴシック" charset="0"/>
              </a:rPr>
              <a:t>expected</a:t>
            </a:r>
            <a:r>
              <a:rPr lang="nl-NL" sz="2800" dirty="0">
                <a:ea typeface="ＭＳ Ｐゴシック" charset="0"/>
                <a:cs typeface="ＭＳ Ｐゴシック" charset="0"/>
              </a:rPr>
              <a:t> 296. </a:t>
            </a:r>
            <a:r>
              <a:rPr lang="nl-NL" sz="2800" dirty="0" err="1">
                <a:ea typeface="ＭＳ Ｐゴシック" charset="0"/>
                <a:cs typeface="ＭＳ Ｐゴシック" charset="0"/>
              </a:rPr>
              <a:t>Conclusion</a:t>
            </a:r>
            <a:r>
              <a:rPr lang="nl-NL" sz="2800" dirty="0">
                <a:ea typeface="ＭＳ Ｐゴシック" charset="0"/>
                <a:cs typeface="ＭＳ Ｐゴシック" charset="0"/>
              </a:rPr>
              <a:t> ?</a:t>
            </a:r>
          </a:p>
        </p:txBody>
      </p:sp>
      <p:pic>
        <p:nvPicPr>
          <p:cNvPr id="14340" name="Afbeelding 3" descr="fig1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912" y="185738"/>
            <a:ext cx="2995088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4811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rgbClr val="FF0000"/>
                </a:solidFill>
              </a:rPr>
              <a:t>Frauded</a:t>
            </a:r>
            <a:r>
              <a:rPr lang="en-GB" dirty="0" smtClean="0">
                <a:solidFill>
                  <a:srgbClr val="FF0000"/>
                </a:solidFill>
              </a:rPr>
              <a:t> Structures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Unfortunately, a significant number of fraudulent structure reports have been detected</a:t>
            </a:r>
          </a:p>
          <a:p>
            <a:r>
              <a:rPr lang="en-GB" dirty="0" smtClean="0"/>
              <a:t>Experimental data of published structures were used to create new structure reports by refining slightly modified structure models against the ‘stolen’ data.</a:t>
            </a:r>
          </a:p>
          <a:p>
            <a:r>
              <a:rPr lang="en-GB" dirty="0" smtClean="0"/>
              <a:t>Positive detection was possible in cases where  reflection data for both structures had been  </a:t>
            </a:r>
            <a:r>
              <a:rPr lang="en-GB" dirty="0" smtClean="0"/>
              <a:t>deposited (Standard with </a:t>
            </a:r>
            <a:r>
              <a:rPr lang="en-GB" dirty="0" err="1" smtClean="0"/>
              <a:t>Acta</a:t>
            </a:r>
            <a:r>
              <a:rPr lang="en-GB" dirty="0" smtClean="0"/>
              <a:t> </a:t>
            </a:r>
            <a:r>
              <a:rPr lang="en-GB" dirty="0" err="1" smtClean="0"/>
              <a:t>Cryst</a:t>
            </a:r>
            <a:r>
              <a:rPr lang="en-GB" dirty="0" smtClean="0"/>
              <a:t>.)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417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765175"/>
            <a:ext cx="3024187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836613"/>
            <a:ext cx="3046413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0" y="-6350"/>
            <a:ext cx="9144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2400">
                <a:solidFill>
                  <a:srgbClr val="CC0000"/>
                </a:solidFill>
                <a:latin typeface="Times New Roman" charset="0"/>
              </a:rPr>
              <a:t>BogusVariations (with Hirshfeld ALERTS) on the Published Structure </a:t>
            </a:r>
          </a:p>
          <a:p>
            <a:pPr>
              <a:buClrTx/>
              <a:buFontTx/>
              <a:buNone/>
            </a:pPr>
            <a:r>
              <a:rPr lang="en-US" sz="2400">
                <a:solidFill>
                  <a:srgbClr val="CC0000"/>
                </a:solidFill>
                <a:latin typeface="Times New Roman" charset="0"/>
              </a:rPr>
              <a:t>2-hydroxy-3,5-nitrobenzoic acid (ZAJGUM)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716338"/>
            <a:ext cx="3192462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789363"/>
            <a:ext cx="3527425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8" name="Line 6"/>
          <p:cNvSpPr>
            <a:spLocks noChangeShapeType="1"/>
          </p:cNvSpPr>
          <p:nvPr/>
        </p:nvSpPr>
        <p:spPr bwMode="auto">
          <a:xfrm>
            <a:off x="4284663" y="908050"/>
            <a:ext cx="1587" cy="56896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4284663" y="6597650"/>
            <a:ext cx="71437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>
            <a:off x="4427538" y="6669088"/>
            <a:ext cx="1587" cy="1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 flipV="1">
            <a:off x="468313" y="3559175"/>
            <a:ext cx="8207375" cy="10001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02" name="AutoShape 10"/>
          <p:cNvSpPr>
            <a:spLocks noChangeArrowheads="1"/>
          </p:cNvSpPr>
          <p:nvPr/>
        </p:nvSpPr>
        <p:spPr bwMode="auto">
          <a:xfrm>
            <a:off x="7164388" y="6237288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00B8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203" name="AutoShape 11"/>
          <p:cNvSpPr>
            <a:spLocks noChangeArrowheads="1"/>
          </p:cNvSpPr>
          <p:nvPr/>
        </p:nvSpPr>
        <p:spPr bwMode="auto">
          <a:xfrm rot="1620000">
            <a:off x="2278063" y="2486025"/>
            <a:ext cx="863600" cy="342900"/>
          </a:xfrm>
          <a:prstGeom prst="leftArrow">
            <a:avLst>
              <a:gd name="adj1" fmla="val 50000"/>
              <a:gd name="adj2" fmla="val 62963"/>
            </a:avLst>
          </a:prstGeom>
          <a:solidFill>
            <a:srgbClr val="00B8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204" name="AutoShape 12"/>
          <p:cNvSpPr>
            <a:spLocks noChangeArrowheads="1"/>
          </p:cNvSpPr>
          <p:nvPr/>
        </p:nvSpPr>
        <p:spPr bwMode="auto">
          <a:xfrm>
            <a:off x="2195513" y="765175"/>
            <a:ext cx="976312" cy="341313"/>
          </a:xfrm>
          <a:prstGeom prst="leftArrow">
            <a:avLst>
              <a:gd name="adj1" fmla="val 50000"/>
              <a:gd name="adj2" fmla="val 71511"/>
            </a:avLst>
          </a:prstGeom>
          <a:solidFill>
            <a:srgbClr val="00B8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205" name="AutoShape 13"/>
          <p:cNvSpPr>
            <a:spLocks noChangeArrowheads="1"/>
          </p:cNvSpPr>
          <p:nvPr/>
        </p:nvSpPr>
        <p:spPr bwMode="auto">
          <a:xfrm>
            <a:off x="2411413" y="3789363"/>
            <a:ext cx="976312" cy="342900"/>
          </a:xfrm>
          <a:prstGeom prst="leftArrow">
            <a:avLst>
              <a:gd name="adj1" fmla="val 50000"/>
              <a:gd name="adj2" fmla="val 71181"/>
            </a:avLst>
          </a:prstGeom>
          <a:solidFill>
            <a:srgbClr val="00B8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206" name="AutoShape 14"/>
          <p:cNvSpPr>
            <a:spLocks noChangeArrowheads="1"/>
          </p:cNvSpPr>
          <p:nvPr/>
        </p:nvSpPr>
        <p:spPr bwMode="auto">
          <a:xfrm rot="1800000">
            <a:off x="6599238" y="5299075"/>
            <a:ext cx="976312" cy="341313"/>
          </a:xfrm>
          <a:prstGeom prst="leftArrow">
            <a:avLst>
              <a:gd name="adj1" fmla="val 50000"/>
              <a:gd name="adj2" fmla="val 71511"/>
            </a:avLst>
          </a:prstGeom>
          <a:solidFill>
            <a:srgbClr val="00B8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207" name="AutoShape 15"/>
          <p:cNvSpPr>
            <a:spLocks noChangeArrowheads="1"/>
          </p:cNvSpPr>
          <p:nvPr/>
        </p:nvSpPr>
        <p:spPr bwMode="auto">
          <a:xfrm>
            <a:off x="7885113" y="620713"/>
            <a:ext cx="269875" cy="760412"/>
          </a:xfrm>
          <a:prstGeom prst="downArrow">
            <a:avLst>
              <a:gd name="adj1" fmla="val 50000"/>
              <a:gd name="adj2" fmla="val 70441"/>
            </a:avLst>
          </a:prstGeom>
          <a:solidFill>
            <a:srgbClr val="00B8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208" name="AutoShape 16"/>
          <p:cNvSpPr>
            <a:spLocks noChangeArrowheads="1"/>
          </p:cNvSpPr>
          <p:nvPr/>
        </p:nvSpPr>
        <p:spPr bwMode="auto">
          <a:xfrm>
            <a:off x="7164388" y="2349500"/>
            <a:ext cx="647700" cy="269875"/>
          </a:xfrm>
          <a:prstGeom prst="leftArrow">
            <a:avLst>
              <a:gd name="adj1" fmla="val 50000"/>
              <a:gd name="adj2" fmla="val 60000"/>
            </a:avLst>
          </a:prstGeom>
          <a:solidFill>
            <a:srgbClr val="00B8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7740650" y="5400675"/>
            <a:ext cx="10572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nl-NL"/>
              <a:t>OH =&gt; F</a:t>
            </a:r>
          </a:p>
        </p:txBody>
      </p:sp>
      <p:sp>
        <p:nvSpPr>
          <p:cNvPr id="8210" name="Text Box 18"/>
          <p:cNvSpPr txBox="1">
            <a:spLocks noChangeArrowheads="1"/>
          </p:cNvSpPr>
          <p:nvPr/>
        </p:nvSpPr>
        <p:spPr bwMode="auto">
          <a:xfrm>
            <a:off x="4319588" y="1439863"/>
            <a:ext cx="900112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5580063" y="6300788"/>
            <a:ext cx="15017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nl-NL"/>
              <a:t>H2O =&gt; NH3</a:t>
            </a:r>
          </a:p>
        </p:txBody>
      </p:sp>
      <p:sp>
        <p:nvSpPr>
          <p:cNvPr id="8212" name="Text Box 20"/>
          <p:cNvSpPr txBox="1">
            <a:spLocks noChangeArrowheads="1"/>
          </p:cNvSpPr>
          <p:nvPr/>
        </p:nvSpPr>
        <p:spPr bwMode="auto">
          <a:xfrm>
            <a:off x="2700338" y="1260475"/>
            <a:ext cx="12477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nl-NL"/>
              <a:t>OH=&gt;NH2</a:t>
            </a:r>
          </a:p>
        </p:txBody>
      </p:sp>
      <p:sp>
        <p:nvSpPr>
          <p:cNvPr id="8213" name="Text Box 21"/>
          <p:cNvSpPr txBox="1">
            <a:spLocks noChangeArrowheads="1"/>
          </p:cNvSpPr>
          <p:nvPr/>
        </p:nvSpPr>
        <p:spPr bwMode="auto">
          <a:xfrm>
            <a:off x="2519363" y="4500563"/>
            <a:ext cx="16033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nl-NL"/>
              <a:t>NO2=&gt;COOH</a:t>
            </a:r>
          </a:p>
        </p:txBody>
      </p:sp>
    </p:spTree>
    <p:extLst>
      <p:ext uri="{BB962C8B-B14F-4D97-AF65-F5344CB8AC3E}">
        <p14:creationId xmlns:p14="http://schemas.microsoft.com/office/powerpoint/2010/main" val="19218625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Refinement based on Identical Data sets?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PLATON </a:t>
            </a:r>
            <a:r>
              <a:rPr lang="en-GB" dirty="0" smtClean="0"/>
              <a:t>includes an easy to use tool to compare two potentially similar FCF files:</a:t>
            </a:r>
          </a:p>
          <a:p>
            <a:r>
              <a:rPr lang="en-GB" dirty="0" smtClean="0"/>
              <a:t>Terminal window instruction: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   </a:t>
            </a:r>
            <a:r>
              <a:rPr lang="en-GB" dirty="0" err="1"/>
              <a:t>p</a:t>
            </a:r>
            <a:r>
              <a:rPr lang="en-GB" dirty="0" err="1" smtClean="0"/>
              <a:t>laton</a:t>
            </a:r>
            <a:r>
              <a:rPr lang="en-GB" dirty="0" smtClean="0"/>
              <a:t> </a:t>
            </a:r>
            <a:r>
              <a:rPr lang="mr-IN" dirty="0" smtClean="0"/>
              <a:t>–</a:t>
            </a:r>
            <a:r>
              <a:rPr lang="en-GB" dirty="0" smtClean="0"/>
              <a:t>d fcf1.fcf fcf2.fcf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1142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1" y="332676"/>
            <a:ext cx="8290080" cy="633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3893196" y="5400567"/>
            <a:ext cx="5250803" cy="1239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639" tIns="42452" rIns="81639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hangingPunct="1">
              <a:buClrTx/>
              <a:buFontTx/>
              <a:buNone/>
            </a:pPr>
            <a:r>
              <a:rPr lang="en-US" sz="2500" dirty="0">
                <a:solidFill>
                  <a:srgbClr val="CC0000"/>
                </a:solidFill>
              </a:rPr>
              <a:t>Data Collection around </a:t>
            </a:r>
            <a:r>
              <a:rPr lang="en-US" sz="2500" dirty="0" smtClean="0">
                <a:solidFill>
                  <a:srgbClr val="CC0000"/>
                </a:solidFill>
              </a:rPr>
              <a:t>1966:</a:t>
            </a:r>
            <a:endParaRPr lang="en-US" sz="2500" dirty="0">
              <a:solidFill>
                <a:srgbClr val="CC0000"/>
              </a:solidFill>
            </a:endParaRPr>
          </a:p>
          <a:p>
            <a:pPr hangingPunct="1">
              <a:buClrTx/>
              <a:buFontTx/>
              <a:buNone/>
            </a:pPr>
            <a:r>
              <a:rPr lang="en-US" sz="2500" dirty="0" err="1">
                <a:solidFill>
                  <a:srgbClr val="CC0000"/>
                </a:solidFill>
              </a:rPr>
              <a:t>Nonius</a:t>
            </a:r>
            <a:r>
              <a:rPr lang="en-US" sz="2500" dirty="0">
                <a:solidFill>
                  <a:srgbClr val="CC0000"/>
                </a:solidFill>
              </a:rPr>
              <a:t> AD3 </a:t>
            </a:r>
            <a:r>
              <a:rPr lang="en-US" sz="2500" dirty="0" err="1">
                <a:solidFill>
                  <a:srgbClr val="CC0000"/>
                </a:solidFill>
              </a:rPr>
              <a:t>Diffractometer</a:t>
            </a:r>
            <a:endParaRPr lang="en-US" sz="2500" dirty="0">
              <a:solidFill>
                <a:srgbClr val="CC0000"/>
              </a:solidFill>
            </a:endParaRPr>
          </a:p>
          <a:p>
            <a:pPr hangingPunct="1">
              <a:buClrTx/>
              <a:buFontTx/>
              <a:buNone/>
            </a:pPr>
            <a:r>
              <a:rPr lang="en-US" sz="2500" dirty="0">
                <a:solidFill>
                  <a:srgbClr val="CC0000"/>
                </a:solidFill>
              </a:rPr>
              <a:t>One data set: </a:t>
            </a:r>
            <a:r>
              <a:rPr lang="en-US" sz="2500" dirty="0" smtClean="0">
                <a:solidFill>
                  <a:srgbClr val="CC0000"/>
                </a:solidFill>
              </a:rPr>
              <a:t>one or more weeks </a:t>
            </a:r>
            <a:r>
              <a:rPr lang="en-US" sz="2500" dirty="0">
                <a:solidFill>
                  <a:srgbClr val="CC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709723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>
                <a:solidFill>
                  <a:srgbClr val="FF0000"/>
                </a:solidFill>
              </a:rPr>
              <a:t>Scatter Plots of 2 Data Sets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12875"/>
            <a:ext cx="5113337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75" y="3213100"/>
            <a:ext cx="4949825" cy="318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5724525" y="1916113"/>
            <a:ext cx="28082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>
              <a:spcBef>
                <a:spcPts val="1125"/>
              </a:spcBef>
              <a:buClrTx/>
              <a:buFontTx/>
              <a:buNone/>
            </a:pPr>
            <a:r>
              <a:rPr lang="en-US"/>
              <a:t>Two Unrelated Data Sets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42875" y="5032375"/>
            <a:ext cx="30972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>
              <a:spcBef>
                <a:spcPts val="1125"/>
              </a:spcBef>
              <a:buClrTx/>
              <a:buFontTx/>
              <a:buNone/>
            </a:pPr>
            <a:r>
              <a:rPr lang="en-US"/>
              <a:t>Two Identical Data sets</a:t>
            </a:r>
          </a:p>
        </p:txBody>
      </p:sp>
      <p:sp>
        <p:nvSpPr>
          <p:cNvPr id="17414" name="AutoShape 6"/>
          <p:cNvSpPr>
            <a:spLocks noChangeArrowheads="1"/>
          </p:cNvSpPr>
          <p:nvPr/>
        </p:nvSpPr>
        <p:spPr bwMode="auto">
          <a:xfrm>
            <a:off x="3132138" y="5013325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415" name="AutoShape 7"/>
          <p:cNvSpPr>
            <a:spLocks noChangeArrowheads="1"/>
          </p:cNvSpPr>
          <p:nvPr/>
        </p:nvSpPr>
        <p:spPr bwMode="auto">
          <a:xfrm>
            <a:off x="4716463" y="1916113"/>
            <a:ext cx="976312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7358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Invented Structures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Can crystal structures be invented ?</a:t>
            </a:r>
          </a:p>
          <a:p>
            <a:r>
              <a:rPr lang="en-GB" dirty="0" smtClean="0"/>
              <a:t>Yes, e.g. with </a:t>
            </a:r>
            <a:r>
              <a:rPr lang="en-GB" dirty="0" err="1" smtClean="0"/>
              <a:t>forcefield</a:t>
            </a:r>
            <a:r>
              <a:rPr lang="en-GB" dirty="0" smtClean="0"/>
              <a:t> calculations as part of structure prediction procedures.</a:t>
            </a:r>
          </a:p>
          <a:p>
            <a:r>
              <a:rPr lang="en-GB" dirty="0" smtClean="0"/>
              <a:t>‘Observed’ data can be created with an associated error model on I</a:t>
            </a:r>
            <a:r>
              <a:rPr lang="en-GB" baseline="-25000" dirty="0" smtClean="0"/>
              <a:t>0bs</a:t>
            </a:r>
            <a:r>
              <a:rPr lang="en-GB" dirty="0" smtClean="0"/>
              <a:t> and </a:t>
            </a:r>
            <a:r>
              <a:rPr lang="en-GB" dirty="0" err="1" smtClean="0"/>
              <a:t>σ</a:t>
            </a:r>
            <a:r>
              <a:rPr lang="en-GB" dirty="0" smtClean="0"/>
              <a:t>(</a:t>
            </a:r>
            <a:r>
              <a:rPr lang="en-GB" dirty="0" err="1" smtClean="0"/>
              <a:t>I</a:t>
            </a:r>
            <a:r>
              <a:rPr lang="en-GB" baseline="-25000" dirty="0" err="1" smtClean="0"/>
              <a:t>obs</a:t>
            </a:r>
            <a:r>
              <a:rPr lang="en-GB" dirty="0" smtClean="0"/>
              <a:t>)</a:t>
            </a:r>
          </a:p>
          <a:p>
            <a:r>
              <a:rPr lang="en-GB" dirty="0" smtClean="0"/>
              <a:t>Can we detect invented structure reports?</a:t>
            </a:r>
          </a:p>
          <a:p>
            <a:r>
              <a:rPr lang="en-GB" dirty="0" smtClean="0"/>
              <a:t>Following </a:t>
            </a:r>
            <a:r>
              <a:rPr lang="en-GB" dirty="0" smtClean="0"/>
              <a:t>is an </a:t>
            </a:r>
            <a:r>
              <a:rPr lang="en-GB" dirty="0" smtClean="0"/>
              <a:t>example that was deliberately designed to challenge the validation system.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7343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18534"/>
            <a:ext cx="8229600" cy="533991"/>
          </a:xfrm>
        </p:spPr>
        <p:txBody>
          <a:bodyPr>
            <a:normAutofit fontScale="90000"/>
          </a:bodyPr>
          <a:lstStyle/>
          <a:p>
            <a:r>
              <a:rPr lang="nl-NL" sz="3600" dirty="0" smtClean="0">
                <a:solidFill>
                  <a:srgbClr val="FF0000"/>
                </a:solidFill>
              </a:rPr>
              <a:t>QUESTION</a:t>
            </a:r>
            <a:r>
              <a:rPr lang="nl-NL" dirty="0" smtClean="0">
                <a:solidFill>
                  <a:srgbClr val="FF0000"/>
                </a:solidFill>
              </a:rPr>
              <a:t>: Is </a:t>
            </a:r>
            <a:r>
              <a:rPr lang="nl-NL" dirty="0" err="1" smtClean="0">
                <a:solidFill>
                  <a:srgbClr val="FF0000"/>
                </a:solidFill>
              </a:rPr>
              <a:t>this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>
                <a:solidFill>
                  <a:srgbClr val="FF0000"/>
                </a:solidFill>
              </a:rPr>
              <a:t>S</a:t>
            </a:r>
            <a:r>
              <a:rPr lang="nl-NL" dirty="0" err="1" smtClean="0">
                <a:solidFill>
                  <a:srgbClr val="FF0000"/>
                </a:solidFill>
              </a:rPr>
              <a:t>tructure</a:t>
            </a:r>
            <a:r>
              <a:rPr lang="nl-NL" dirty="0" smtClean="0">
                <a:solidFill>
                  <a:srgbClr val="FF0000"/>
                </a:solidFill>
              </a:rPr>
              <a:t> Correct ?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184116"/>
            <a:ext cx="8229600" cy="4942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600" dirty="0" smtClean="0">
                <a:solidFill>
                  <a:srgbClr val="FF0000"/>
                </a:solidFill>
              </a:rPr>
              <a:t>The Aug. 2015 </a:t>
            </a:r>
            <a:r>
              <a:rPr lang="nl-NL" sz="2600" dirty="0" err="1" smtClean="0">
                <a:solidFill>
                  <a:srgbClr val="FF0000"/>
                </a:solidFill>
              </a:rPr>
              <a:t>IUCr</a:t>
            </a:r>
            <a:r>
              <a:rPr lang="nl-NL" sz="2600" dirty="0" smtClean="0">
                <a:solidFill>
                  <a:srgbClr val="FF0000"/>
                </a:solidFill>
              </a:rPr>
              <a:t>/</a:t>
            </a:r>
            <a:r>
              <a:rPr lang="nl-NL" sz="2600" dirty="0" err="1" smtClean="0">
                <a:solidFill>
                  <a:srgbClr val="FF0000"/>
                </a:solidFill>
              </a:rPr>
              <a:t>checkCIF</a:t>
            </a:r>
            <a:r>
              <a:rPr lang="nl-NL" sz="2600" dirty="0" smtClean="0">
                <a:solidFill>
                  <a:srgbClr val="FF0000"/>
                </a:solidFill>
              </a:rPr>
              <a:t> </a:t>
            </a:r>
            <a:r>
              <a:rPr lang="nl-NL" sz="2600" dirty="0" err="1" smtClean="0">
                <a:solidFill>
                  <a:srgbClr val="FF0000"/>
                </a:solidFill>
              </a:rPr>
              <a:t>reports</a:t>
            </a:r>
            <a:r>
              <a:rPr lang="nl-NL" sz="2600" dirty="0" smtClean="0">
                <a:solidFill>
                  <a:srgbClr val="FF0000"/>
                </a:solidFill>
              </a:rPr>
              <a:t> no </a:t>
            </a:r>
            <a:r>
              <a:rPr lang="nl-NL" sz="2600" dirty="0" err="1" smtClean="0">
                <a:solidFill>
                  <a:srgbClr val="FF0000"/>
                </a:solidFill>
              </a:rPr>
              <a:t>serious</a:t>
            </a:r>
            <a:r>
              <a:rPr lang="nl-NL" sz="2600" dirty="0" smtClean="0">
                <a:solidFill>
                  <a:srgbClr val="FF0000"/>
                </a:solidFill>
              </a:rPr>
              <a:t> ALERTS</a:t>
            </a:r>
            <a:endParaRPr lang="nl-NL" sz="2600" dirty="0">
              <a:solidFill>
                <a:srgbClr val="FF0000"/>
              </a:solidFill>
            </a:endParaRPr>
          </a:p>
        </p:txBody>
      </p:sp>
      <p:pic>
        <p:nvPicPr>
          <p:cNvPr id="4" name="Afbeelding 3" descr="f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46" y="1682723"/>
            <a:ext cx="6299240" cy="406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4384886" y="4802725"/>
            <a:ext cx="43564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err="1" smtClean="0">
                <a:solidFill>
                  <a:srgbClr val="FF0000"/>
                </a:solidFill>
              </a:rPr>
              <a:t>checkCIF</a:t>
            </a:r>
            <a:r>
              <a:rPr lang="nl-NL" sz="2000" dirty="0" smtClean="0"/>
              <a:t>:</a:t>
            </a:r>
          </a:p>
          <a:p>
            <a:r>
              <a:rPr lang="nl-NL" sz="2000" dirty="0" smtClean="0"/>
              <a:t>No </a:t>
            </a:r>
            <a:r>
              <a:rPr lang="nl-NL" sz="2000" dirty="0" err="1" smtClean="0"/>
              <a:t>Voids</a:t>
            </a:r>
            <a:endParaRPr lang="nl-NL" sz="2000" dirty="0" smtClean="0"/>
          </a:p>
          <a:p>
            <a:r>
              <a:rPr lang="nl-NL" sz="2000" dirty="0" smtClean="0"/>
              <a:t>No </a:t>
            </a:r>
            <a:r>
              <a:rPr lang="nl-NL" sz="2000" dirty="0" err="1" smtClean="0"/>
              <a:t>Unusual</a:t>
            </a:r>
            <a:r>
              <a:rPr lang="nl-NL" sz="2000" dirty="0" smtClean="0"/>
              <a:t> </a:t>
            </a:r>
            <a:r>
              <a:rPr lang="nl-NL" sz="2000" dirty="0" err="1" smtClean="0"/>
              <a:t>Contacts</a:t>
            </a:r>
            <a:endParaRPr lang="nl-NL" sz="2000" dirty="0" smtClean="0"/>
          </a:p>
          <a:p>
            <a:r>
              <a:rPr lang="nl-NL" sz="2000" dirty="0" err="1" smtClean="0"/>
              <a:t>Slightly</a:t>
            </a:r>
            <a:r>
              <a:rPr lang="nl-NL" sz="2000" dirty="0" smtClean="0"/>
              <a:t> high </a:t>
            </a:r>
            <a:r>
              <a:rPr lang="nl-NL" sz="2000" dirty="0" err="1" smtClean="0"/>
              <a:t>Difference</a:t>
            </a:r>
            <a:r>
              <a:rPr lang="nl-NL" sz="2000" dirty="0" smtClean="0"/>
              <a:t> </a:t>
            </a:r>
            <a:r>
              <a:rPr lang="nl-NL" sz="2000" dirty="0" err="1" smtClean="0"/>
              <a:t>Density</a:t>
            </a:r>
            <a:r>
              <a:rPr lang="nl-NL" sz="2000" dirty="0" smtClean="0"/>
              <a:t> Range</a:t>
            </a:r>
            <a:endParaRPr lang="nl-NL" sz="2000" dirty="0"/>
          </a:p>
        </p:txBody>
      </p:sp>
      <p:sp>
        <p:nvSpPr>
          <p:cNvPr id="6" name="Tekstvak 5"/>
          <p:cNvSpPr txBox="1"/>
          <p:nvPr/>
        </p:nvSpPr>
        <p:spPr>
          <a:xfrm>
            <a:off x="6876586" y="2100250"/>
            <a:ext cx="16226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/>
              <a:t>R1    = 0.0111</a:t>
            </a:r>
          </a:p>
          <a:p>
            <a:r>
              <a:rPr lang="nl-NL" sz="2000" dirty="0" smtClean="0"/>
              <a:t>wR2 = 0.0339</a:t>
            </a:r>
          </a:p>
          <a:p>
            <a:r>
              <a:rPr lang="nl-NL" sz="2000" dirty="0" smtClean="0"/>
              <a:t>S       = 1.042</a:t>
            </a:r>
          </a:p>
          <a:p>
            <a:r>
              <a:rPr lang="nl-NL" sz="2000" dirty="0" err="1" smtClean="0"/>
              <a:t>Rhomin</a:t>
            </a:r>
            <a:r>
              <a:rPr lang="nl-NL" sz="2000" dirty="0" smtClean="0"/>
              <a:t> -0.43</a:t>
            </a:r>
          </a:p>
          <a:p>
            <a:r>
              <a:rPr lang="nl-NL" sz="2000" dirty="0" err="1" smtClean="0"/>
              <a:t>Rhomax</a:t>
            </a:r>
            <a:r>
              <a:rPr lang="nl-NL" sz="2000" dirty="0" smtClean="0"/>
              <a:t> 0.47</a:t>
            </a:r>
            <a:endParaRPr lang="nl-NL" sz="2000" dirty="0"/>
          </a:p>
        </p:txBody>
      </p:sp>
      <p:sp>
        <p:nvSpPr>
          <p:cNvPr id="7" name="Tekstvak 6"/>
          <p:cNvSpPr txBox="1"/>
          <p:nvPr/>
        </p:nvSpPr>
        <p:spPr>
          <a:xfrm>
            <a:off x="943668" y="5420418"/>
            <a:ext cx="2472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rgbClr val="FF0000"/>
                </a:solidFill>
              </a:rPr>
              <a:t>What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would</a:t>
            </a:r>
            <a:r>
              <a:rPr lang="nl-NL" dirty="0" smtClean="0">
                <a:solidFill>
                  <a:srgbClr val="FF0000"/>
                </a:solidFill>
              </a:rPr>
              <a:t> a </a:t>
            </a:r>
            <a:r>
              <a:rPr lang="nl-NL" dirty="0" err="1" smtClean="0">
                <a:solidFill>
                  <a:srgbClr val="FF0000"/>
                </a:solidFill>
              </a:rPr>
              <a:t>synthetic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</a:p>
          <a:p>
            <a:r>
              <a:rPr lang="nl-NL" dirty="0" err="1" smtClean="0">
                <a:solidFill>
                  <a:srgbClr val="FF0000"/>
                </a:solidFill>
              </a:rPr>
              <a:t>chemist’s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comment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be</a:t>
            </a:r>
            <a:r>
              <a:rPr lang="nl-NL" dirty="0" smtClean="0">
                <a:solidFill>
                  <a:srgbClr val="FF0000"/>
                </a:solidFill>
              </a:rPr>
              <a:t> ?</a:t>
            </a:r>
            <a:endParaRPr lang="nl-N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443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2666" y="0"/>
            <a:ext cx="9021334" cy="1417638"/>
          </a:xfrm>
        </p:spPr>
        <p:txBody>
          <a:bodyPr>
            <a:noAutofit/>
          </a:bodyPr>
          <a:lstStyle/>
          <a:p>
            <a:r>
              <a:rPr lang="nl-NL" sz="3600" dirty="0" smtClean="0">
                <a:solidFill>
                  <a:srgbClr val="FF0000"/>
                </a:solidFill>
              </a:rPr>
              <a:t>No, The </a:t>
            </a:r>
            <a:r>
              <a:rPr lang="nl-NL" sz="3600" dirty="0" err="1" smtClean="0">
                <a:solidFill>
                  <a:srgbClr val="FF0000"/>
                </a:solidFill>
              </a:rPr>
              <a:t>Structure</a:t>
            </a:r>
            <a:r>
              <a:rPr lang="nl-NL" sz="3600" dirty="0" smtClean="0">
                <a:solidFill>
                  <a:srgbClr val="FF0000"/>
                </a:solidFill>
              </a:rPr>
              <a:t> was </a:t>
            </a:r>
            <a:r>
              <a:rPr lang="nl-NL" sz="3600" dirty="0" err="1" smtClean="0">
                <a:solidFill>
                  <a:srgbClr val="FF0000"/>
                </a:solidFill>
              </a:rPr>
              <a:t>Deliberately</a:t>
            </a:r>
            <a:r>
              <a:rPr lang="nl-NL" sz="3600" dirty="0">
                <a:solidFill>
                  <a:srgbClr val="FF0000"/>
                </a:solidFill>
              </a:rPr>
              <a:t> </a:t>
            </a:r>
            <a:r>
              <a:rPr lang="nl-NL" sz="3600" dirty="0" smtClean="0">
                <a:solidFill>
                  <a:srgbClr val="FF0000"/>
                </a:solidFill>
              </a:rPr>
              <a:t>INVENTED</a:t>
            </a:r>
            <a:endParaRPr lang="nl-NL" sz="3600" dirty="0">
              <a:solidFill>
                <a:srgbClr val="FF0000"/>
              </a:solidFill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457200" y="1193939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sz="2400" dirty="0" smtClean="0">
                <a:latin typeface="Calibri" charset="0"/>
              </a:rPr>
              <a:t>- </a:t>
            </a:r>
            <a:r>
              <a:rPr lang="nl-NL" sz="2400" dirty="0" err="1" smtClean="0">
                <a:latin typeface="Calibri" charset="0"/>
              </a:rPr>
              <a:t>This</a:t>
            </a:r>
            <a:r>
              <a:rPr lang="nl-NL" sz="2400" dirty="0" smtClean="0">
                <a:latin typeface="Calibri" charset="0"/>
              </a:rPr>
              <a:t> </a:t>
            </a:r>
            <a:r>
              <a:rPr lang="nl-NL" sz="2400" dirty="0" err="1" smtClean="0">
                <a:latin typeface="Calibri" charset="0"/>
              </a:rPr>
              <a:t>devious</a:t>
            </a:r>
            <a:r>
              <a:rPr lang="nl-NL" sz="2400" dirty="0" smtClean="0">
                <a:latin typeface="Calibri" charset="0"/>
              </a:rPr>
              <a:t> </a:t>
            </a:r>
            <a:r>
              <a:rPr lang="nl-NL" sz="2400" dirty="0" err="1" smtClean="0">
                <a:latin typeface="Calibri" charset="0"/>
              </a:rPr>
              <a:t>structure</a:t>
            </a:r>
            <a:r>
              <a:rPr lang="nl-NL" sz="2400" dirty="0">
                <a:latin typeface="Calibri" charset="0"/>
              </a:rPr>
              <a:t> </a:t>
            </a:r>
            <a:r>
              <a:rPr lang="nl-NL" sz="2400" dirty="0" smtClean="0">
                <a:latin typeface="Calibri" charset="0"/>
              </a:rPr>
              <a:t>was </a:t>
            </a:r>
          </a:p>
          <a:p>
            <a:pPr marL="0" indent="0">
              <a:buNone/>
            </a:pPr>
            <a:r>
              <a:rPr lang="nl-NL" sz="2400" dirty="0" err="1" smtClean="0">
                <a:latin typeface="Calibri" charset="0"/>
              </a:rPr>
              <a:t>clevery</a:t>
            </a:r>
            <a:r>
              <a:rPr lang="nl-NL" sz="2400" dirty="0" smtClean="0">
                <a:latin typeface="Calibri" charset="0"/>
              </a:rPr>
              <a:t> </a:t>
            </a:r>
            <a:r>
              <a:rPr lang="nl-NL" sz="2400" dirty="0" err="1" smtClean="0">
                <a:latin typeface="Calibri" charset="0"/>
              </a:rPr>
              <a:t>created</a:t>
            </a:r>
            <a:r>
              <a:rPr lang="nl-NL" sz="2400" dirty="0" smtClean="0">
                <a:latin typeface="Calibri" charset="0"/>
              </a:rPr>
              <a:t> </a:t>
            </a:r>
            <a:r>
              <a:rPr lang="nl-NL" sz="2400" dirty="0" err="1" smtClean="0">
                <a:latin typeface="Calibri" charset="0"/>
              </a:rPr>
              <a:t>by</a:t>
            </a:r>
            <a:r>
              <a:rPr lang="nl-NL" sz="2400" dirty="0" smtClean="0">
                <a:latin typeface="Calibri" charset="0"/>
              </a:rPr>
              <a:t> </a:t>
            </a:r>
            <a:r>
              <a:rPr lang="nl-NL" sz="2400" dirty="0" err="1" smtClean="0">
                <a:latin typeface="Calibri" charset="0"/>
              </a:rPr>
              <a:t>Natalie</a:t>
            </a:r>
            <a:r>
              <a:rPr lang="nl-NL" sz="2400" dirty="0" smtClean="0">
                <a:latin typeface="Calibri" charset="0"/>
              </a:rPr>
              <a:t> </a:t>
            </a:r>
          </a:p>
          <a:p>
            <a:pPr marL="0" indent="0">
              <a:buNone/>
            </a:pPr>
            <a:r>
              <a:rPr lang="nl-NL" sz="2400" dirty="0" smtClean="0">
                <a:latin typeface="Calibri" charset="0"/>
              </a:rPr>
              <a:t>Johnson et al., Newcastle, UK, </a:t>
            </a:r>
          </a:p>
          <a:p>
            <a:pPr marL="0" indent="0">
              <a:buNone/>
            </a:pPr>
            <a:r>
              <a:rPr lang="nl-NL" sz="2400" dirty="0" err="1" smtClean="0">
                <a:latin typeface="Calibri" charset="0"/>
              </a:rPr>
              <a:t>aiming</a:t>
            </a:r>
            <a:r>
              <a:rPr lang="nl-NL" sz="2400" dirty="0" smtClean="0">
                <a:latin typeface="Calibri" charset="0"/>
              </a:rPr>
              <a:t> </a:t>
            </a:r>
            <a:r>
              <a:rPr lang="nl-NL" sz="2400" dirty="0" err="1" smtClean="0">
                <a:latin typeface="Calibri" charset="0"/>
              </a:rPr>
              <a:t>to</a:t>
            </a:r>
            <a:r>
              <a:rPr lang="nl-NL" sz="2400" dirty="0">
                <a:latin typeface="Calibri" charset="0"/>
              </a:rPr>
              <a:t> </a:t>
            </a:r>
            <a:r>
              <a:rPr lang="nl-NL" sz="2400" dirty="0" smtClean="0">
                <a:latin typeface="Calibri" charset="0"/>
              </a:rPr>
              <a:t>beat </a:t>
            </a:r>
            <a:r>
              <a:rPr lang="nl-NL" sz="2400" dirty="0" err="1" smtClean="0">
                <a:latin typeface="Calibri" charset="0"/>
              </a:rPr>
              <a:t>checkCIF</a:t>
            </a:r>
            <a:r>
              <a:rPr lang="nl-NL" sz="2400" dirty="0" smtClean="0">
                <a:latin typeface="Calibri" charset="0"/>
              </a:rPr>
              <a:t> &amp; FCF.</a:t>
            </a:r>
          </a:p>
          <a:p>
            <a:pPr marL="0" indent="0">
              <a:buNone/>
            </a:pPr>
            <a:r>
              <a:rPr lang="nl-NL" sz="2400" dirty="0" smtClean="0">
                <a:latin typeface="Calibri" charset="0"/>
              </a:rPr>
              <a:t>- Her thesis was </a:t>
            </a:r>
            <a:r>
              <a:rPr lang="nl-NL" sz="2400" dirty="0" err="1" smtClean="0">
                <a:latin typeface="Calibri" charset="0"/>
              </a:rPr>
              <a:t>that</a:t>
            </a:r>
            <a:r>
              <a:rPr lang="nl-NL" sz="2400" dirty="0" smtClean="0">
                <a:latin typeface="Calibri" charset="0"/>
              </a:rPr>
              <a:t> </a:t>
            </a:r>
            <a:r>
              <a:rPr lang="nl-NL" sz="2400" dirty="0" err="1" smtClean="0">
                <a:latin typeface="Calibri" charset="0"/>
              </a:rPr>
              <a:t>it</a:t>
            </a:r>
            <a:r>
              <a:rPr lang="nl-NL" sz="2400" dirty="0" smtClean="0">
                <a:latin typeface="Calibri" charset="0"/>
              </a:rPr>
              <a:t> is easy</a:t>
            </a:r>
          </a:p>
          <a:p>
            <a:pPr marL="0" indent="0">
              <a:buNone/>
            </a:pPr>
            <a:r>
              <a:rPr lang="nl-NL" sz="2400" dirty="0" err="1">
                <a:latin typeface="Calibri" charset="0"/>
              </a:rPr>
              <a:t>t</a:t>
            </a:r>
            <a:r>
              <a:rPr lang="nl-NL" sz="2400" dirty="0" err="1" smtClean="0">
                <a:latin typeface="Calibri" charset="0"/>
              </a:rPr>
              <a:t>o</a:t>
            </a:r>
            <a:r>
              <a:rPr lang="nl-NL" sz="2400" dirty="0" smtClean="0">
                <a:latin typeface="Calibri" charset="0"/>
              </a:rPr>
              <a:t> </a:t>
            </a:r>
            <a:r>
              <a:rPr lang="nl-NL" sz="2400" dirty="0" err="1" smtClean="0">
                <a:latin typeface="Calibri" charset="0"/>
              </a:rPr>
              <a:t>invent</a:t>
            </a:r>
            <a:r>
              <a:rPr lang="nl-NL" sz="2400" dirty="0" smtClean="0">
                <a:latin typeface="Calibri" charset="0"/>
              </a:rPr>
              <a:t> a fake data set </a:t>
            </a:r>
            <a:r>
              <a:rPr lang="nl-NL" sz="2400" dirty="0" err="1" smtClean="0">
                <a:latin typeface="Calibri" charset="0"/>
              </a:rPr>
              <a:t>that</a:t>
            </a:r>
            <a:r>
              <a:rPr lang="nl-NL" sz="2400" dirty="0" smtClean="0">
                <a:latin typeface="Calibri" charset="0"/>
              </a:rPr>
              <a:t> does</a:t>
            </a:r>
          </a:p>
          <a:p>
            <a:pPr marL="0" indent="0">
              <a:buNone/>
            </a:pPr>
            <a:r>
              <a:rPr lang="nl-NL" sz="2400" dirty="0" err="1" smtClean="0">
                <a:latin typeface="Calibri" charset="0"/>
              </a:rPr>
              <a:t>not</a:t>
            </a:r>
            <a:r>
              <a:rPr lang="nl-NL" sz="2400" dirty="0" smtClean="0">
                <a:latin typeface="Calibri" charset="0"/>
              </a:rPr>
              <a:t> </a:t>
            </a:r>
            <a:r>
              <a:rPr lang="nl-NL" sz="2400" dirty="0" err="1" smtClean="0">
                <a:latin typeface="Calibri" charset="0"/>
              </a:rPr>
              <a:t>raise</a:t>
            </a:r>
            <a:r>
              <a:rPr lang="nl-NL" sz="2400" dirty="0" smtClean="0">
                <a:latin typeface="Calibri" charset="0"/>
              </a:rPr>
              <a:t> </a:t>
            </a:r>
            <a:r>
              <a:rPr lang="nl-NL" sz="2400" dirty="0" err="1" smtClean="0">
                <a:latin typeface="Calibri" charset="0"/>
              </a:rPr>
              <a:t>checkCIF</a:t>
            </a:r>
            <a:r>
              <a:rPr lang="nl-NL" sz="2400" dirty="0">
                <a:latin typeface="Calibri" charset="0"/>
              </a:rPr>
              <a:t> </a:t>
            </a:r>
            <a:r>
              <a:rPr lang="nl-NL" sz="2400" dirty="0" smtClean="0">
                <a:latin typeface="Calibri" charset="0"/>
              </a:rPr>
              <a:t>ALERTS. </a:t>
            </a:r>
          </a:p>
          <a:p>
            <a:pPr marL="0" indent="0">
              <a:buNone/>
            </a:pPr>
            <a:r>
              <a:rPr lang="nl-NL" sz="2400" dirty="0" smtClean="0">
                <a:latin typeface="Calibri" charset="0"/>
              </a:rPr>
              <a:t>- </a:t>
            </a:r>
            <a:r>
              <a:rPr lang="nl-NL" sz="2400" dirty="0" err="1" smtClean="0">
                <a:latin typeface="Calibri" charset="0"/>
              </a:rPr>
              <a:t>So</a:t>
            </a:r>
            <a:r>
              <a:rPr lang="nl-NL" sz="2400" dirty="0" smtClean="0">
                <a:latin typeface="Calibri" charset="0"/>
              </a:rPr>
              <a:t> does the </a:t>
            </a:r>
            <a:r>
              <a:rPr lang="nl-NL" sz="2400" dirty="0" err="1" smtClean="0">
                <a:latin typeface="Calibri" charset="0"/>
              </a:rPr>
              <a:t>deposition</a:t>
            </a:r>
            <a:r>
              <a:rPr lang="nl-NL" sz="2400" dirty="0" smtClean="0">
                <a:latin typeface="Calibri" charset="0"/>
              </a:rPr>
              <a:t> of </a:t>
            </a:r>
            <a:r>
              <a:rPr lang="nl-NL" sz="2400" dirty="0" err="1" smtClean="0">
                <a:latin typeface="Calibri" charset="0"/>
              </a:rPr>
              <a:t>an</a:t>
            </a:r>
            <a:r>
              <a:rPr lang="nl-NL" sz="2400" dirty="0" smtClean="0">
                <a:latin typeface="Calibri" charset="0"/>
              </a:rPr>
              <a:t> </a:t>
            </a:r>
          </a:p>
          <a:p>
            <a:pPr marL="0" indent="0">
              <a:buNone/>
            </a:pPr>
            <a:r>
              <a:rPr lang="nl-NL" sz="2400" dirty="0" smtClean="0">
                <a:latin typeface="Calibri" charset="0"/>
              </a:rPr>
              <a:t>FCF </a:t>
            </a:r>
            <a:r>
              <a:rPr lang="nl-NL" sz="2400" dirty="0" err="1" smtClean="0">
                <a:latin typeface="Calibri" charset="0"/>
              </a:rPr>
              <a:t>avoid</a:t>
            </a:r>
            <a:r>
              <a:rPr lang="nl-NL" sz="2400" dirty="0" smtClean="0">
                <a:latin typeface="Calibri" charset="0"/>
              </a:rPr>
              <a:t> </a:t>
            </a:r>
            <a:r>
              <a:rPr lang="nl-NL" sz="2400" dirty="0" err="1" smtClean="0">
                <a:latin typeface="Calibri" charset="0"/>
              </a:rPr>
              <a:t>frauded</a:t>
            </a:r>
            <a:r>
              <a:rPr lang="nl-NL" sz="2400" dirty="0" smtClean="0">
                <a:latin typeface="Calibri" charset="0"/>
              </a:rPr>
              <a:t> </a:t>
            </a:r>
            <a:r>
              <a:rPr lang="nl-NL" sz="2400" dirty="0" err="1" smtClean="0">
                <a:latin typeface="Calibri" charset="0"/>
              </a:rPr>
              <a:t>structures</a:t>
            </a:r>
            <a:r>
              <a:rPr lang="nl-NL" sz="2400" dirty="0" smtClean="0">
                <a:latin typeface="Calibri" charset="0"/>
              </a:rPr>
              <a:t>?</a:t>
            </a:r>
          </a:p>
          <a:p>
            <a:pPr marL="0" indent="0">
              <a:buNone/>
            </a:pPr>
            <a:r>
              <a:rPr lang="nl-NL" sz="2400" dirty="0" smtClean="0">
                <a:latin typeface="Calibri" charset="0"/>
              </a:rPr>
              <a:t>- </a:t>
            </a:r>
            <a:r>
              <a:rPr lang="nl-NL" sz="2400" dirty="0" err="1" smtClean="0">
                <a:latin typeface="Calibri" charset="0"/>
              </a:rPr>
              <a:t>She</a:t>
            </a:r>
            <a:r>
              <a:rPr lang="nl-NL" sz="2400" dirty="0" smtClean="0">
                <a:latin typeface="Calibri" charset="0"/>
              </a:rPr>
              <a:t> even </a:t>
            </a:r>
            <a:r>
              <a:rPr lang="nl-NL" sz="2400" dirty="0" err="1" smtClean="0">
                <a:latin typeface="Calibri" charset="0"/>
              </a:rPr>
              <a:t>created</a:t>
            </a:r>
            <a:r>
              <a:rPr lang="nl-NL" sz="2400" dirty="0" smtClean="0">
                <a:latin typeface="Calibri" charset="0"/>
              </a:rPr>
              <a:t> </a:t>
            </a:r>
            <a:r>
              <a:rPr lang="nl-NL" sz="2400" dirty="0" err="1" smtClean="0">
                <a:latin typeface="Calibri" charset="0"/>
              </a:rPr>
              <a:t>diffr</a:t>
            </a:r>
            <a:r>
              <a:rPr lang="nl-NL" sz="2400" dirty="0" smtClean="0">
                <a:latin typeface="Calibri" charset="0"/>
              </a:rPr>
              <a:t>. Images. </a:t>
            </a:r>
          </a:p>
          <a:p>
            <a:pPr marL="0" indent="0">
              <a:buNone/>
            </a:pPr>
            <a:r>
              <a:rPr lang="nl-NL" sz="2400" dirty="0" smtClean="0">
                <a:latin typeface="Calibri" charset="0"/>
              </a:rPr>
              <a:t>- </a:t>
            </a:r>
            <a:r>
              <a:rPr lang="nl-NL" sz="2400" dirty="0" err="1">
                <a:latin typeface="Calibri" charset="0"/>
              </a:rPr>
              <a:t>P</a:t>
            </a:r>
            <a:r>
              <a:rPr lang="nl-NL" sz="2400" dirty="0" err="1" smtClean="0">
                <a:latin typeface="Calibri" charset="0"/>
              </a:rPr>
              <a:t>resented</a:t>
            </a:r>
            <a:r>
              <a:rPr lang="nl-NL" sz="2400" dirty="0" smtClean="0">
                <a:latin typeface="Calibri" charset="0"/>
              </a:rPr>
              <a:t> as </a:t>
            </a:r>
            <a:r>
              <a:rPr lang="nl-NL" sz="2400" dirty="0" err="1" smtClean="0">
                <a:latin typeface="Calibri" charset="0"/>
              </a:rPr>
              <a:t>an</a:t>
            </a:r>
            <a:r>
              <a:rPr lang="nl-NL" sz="2400" dirty="0" smtClean="0">
                <a:latin typeface="Calibri" charset="0"/>
              </a:rPr>
              <a:t> excellent </a:t>
            </a:r>
          </a:p>
          <a:p>
            <a:pPr marL="0" indent="0">
              <a:buNone/>
            </a:pPr>
            <a:r>
              <a:rPr lang="nl-NL" sz="2400" dirty="0" smtClean="0">
                <a:latin typeface="Calibri" charset="0"/>
              </a:rPr>
              <a:t>Poster </a:t>
            </a:r>
            <a:r>
              <a:rPr lang="nl-NL" sz="2400" dirty="0" err="1" smtClean="0">
                <a:latin typeface="Calibri" charset="0"/>
              </a:rPr>
              <a:t>during</a:t>
            </a:r>
            <a:r>
              <a:rPr lang="nl-NL" sz="2400" dirty="0" smtClean="0">
                <a:latin typeface="Calibri" charset="0"/>
              </a:rPr>
              <a:t> ECM-2015, Croatia. </a:t>
            </a:r>
          </a:p>
          <a:p>
            <a:pPr marL="0" indent="0">
              <a:buNone/>
            </a:pPr>
            <a:endParaRPr lang="nl-NL" sz="2400" dirty="0" smtClean="0">
              <a:latin typeface="Calibri" charset="0"/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6" name="Afbeelding 5" descr="poste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81" y="1193939"/>
            <a:ext cx="3754421" cy="5440362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616465" y="5719902"/>
            <a:ext cx="3586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FF0000"/>
                </a:solidFill>
              </a:rPr>
              <a:t>But: </a:t>
            </a:r>
            <a:r>
              <a:rPr lang="nl-NL" dirty="0" err="1" smtClean="0">
                <a:solidFill>
                  <a:srgbClr val="FF0000"/>
                </a:solidFill>
              </a:rPr>
              <a:t>Every</a:t>
            </a:r>
            <a:r>
              <a:rPr lang="nl-NL" dirty="0" smtClean="0">
                <a:solidFill>
                  <a:srgbClr val="FF0000"/>
                </a:solidFill>
              </a:rPr>
              <a:t> crime </a:t>
            </a:r>
            <a:r>
              <a:rPr lang="nl-NL" dirty="0" err="1" smtClean="0">
                <a:solidFill>
                  <a:srgbClr val="FF0000"/>
                </a:solidFill>
              </a:rPr>
              <a:t>leaves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its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traces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is-IS" dirty="0" smtClean="0">
                <a:solidFill>
                  <a:srgbClr val="FF0000"/>
                </a:solidFill>
              </a:rPr>
              <a:t>…..</a:t>
            </a:r>
            <a:endParaRPr lang="nl-NL" dirty="0">
              <a:solidFill>
                <a:srgbClr val="FF0000"/>
              </a:solidFill>
            </a:endParaRPr>
          </a:p>
          <a:p>
            <a:r>
              <a:rPr lang="nl-NL" dirty="0" err="1">
                <a:solidFill>
                  <a:srgbClr val="FF0000"/>
                </a:solidFill>
              </a:rPr>
              <a:t>a</a:t>
            </a:r>
            <a:r>
              <a:rPr lang="nl-NL" dirty="0" err="1" smtClean="0">
                <a:solidFill>
                  <a:srgbClr val="FF0000"/>
                </a:solidFill>
              </a:rPr>
              <a:t>nd</a:t>
            </a:r>
            <a:r>
              <a:rPr lang="nl-NL" dirty="0" smtClean="0">
                <a:solidFill>
                  <a:srgbClr val="FF0000"/>
                </a:solidFill>
              </a:rPr>
              <a:t> we </a:t>
            </a:r>
            <a:r>
              <a:rPr lang="nl-NL" dirty="0" err="1" smtClean="0">
                <a:solidFill>
                  <a:srgbClr val="FF0000"/>
                </a:solidFill>
              </a:rPr>
              <a:t>can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learn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from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them</a:t>
            </a:r>
            <a:r>
              <a:rPr lang="nl-NL" dirty="0" smtClean="0">
                <a:solidFill>
                  <a:srgbClr val="FF0000"/>
                </a:solidFill>
              </a:rPr>
              <a:t>.</a:t>
            </a:r>
            <a:endParaRPr lang="nl-N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433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Afbeelding 1" descr="f10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451653"/>
            <a:ext cx="3544587" cy="2631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Afbeelding 2" descr="f1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1907315"/>
            <a:ext cx="3560763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Afbeelding 3" descr="dmap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281427"/>
            <a:ext cx="3544587" cy="258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kstvak 5"/>
          <p:cNvSpPr txBox="1">
            <a:spLocks noChangeArrowheads="1"/>
          </p:cNvSpPr>
          <p:nvPr/>
        </p:nvSpPr>
        <p:spPr bwMode="auto">
          <a:xfrm>
            <a:off x="509588" y="6083171"/>
            <a:ext cx="3942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1800" dirty="0" err="1" smtClean="0">
                <a:solidFill>
                  <a:srgbClr val="FF0000"/>
                </a:solidFill>
              </a:rPr>
              <a:t>Unusual</a:t>
            </a:r>
            <a:r>
              <a:rPr lang="nl-NL" sz="1800" dirty="0" smtClean="0">
                <a:solidFill>
                  <a:srgbClr val="FF0000"/>
                </a:solidFill>
              </a:rPr>
              <a:t> </a:t>
            </a:r>
            <a:r>
              <a:rPr lang="nl-NL" sz="1800" dirty="0" err="1">
                <a:solidFill>
                  <a:srgbClr val="FF0000"/>
                </a:solidFill>
              </a:rPr>
              <a:t>Actual</a:t>
            </a:r>
            <a:r>
              <a:rPr lang="nl-NL" sz="1800" dirty="0">
                <a:solidFill>
                  <a:srgbClr val="FF0000"/>
                </a:solidFill>
              </a:rPr>
              <a:t> </a:t>
            </a:r>
            <a:r>
              <a:rPr lang="nl-NL" sz="1800" dirty="0" err="1">
                <a:solidFill>
                  <a:srgbClr val="FF0000"/>
                </a:solidFill>
              </a:rPr>
              <a:t>difference</a:t>
            </a:r>
            <a:r>
              <a:rPr lang="nl-NL" sz="1800" dirty="0">
                <a:solidFill>
                  <a:srgbClr val="FF0000"/>
                </a:solidFill>
              </a:rPr>
              <a:t> map </a:t>
            </a:r>
            <a:r>
              <a:rPr lang="nl-NL" sz="1800" dirty="0" err="1">
                <a:solidFill>
                  <a:srgbClr val="FF0000"/>
                </a:solidFill>
              </a:rPr>
              <a:t>Density</a:t>
            </a:r>
            <a:endParaRPr lang="nl-NL" sz="1800" dirty="0">
              <a:solidFill>
                <a:srgbClr val="FF0000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4728396" y="411076"/>
            <a:ext cx="39133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 smtClean="0">
                <a:solidFill>
                  <a:srgbClr val="FF0000"/>
                </a:solidFill>
              </a:rPr>
              <a:t>Clear</a:t>
            </a:r>
            <a:r>
              <a:rPr lang="nl-NL" sz="2400" dirty="0" smtClean="0">
                <a:solidFill>
                  <a:srgbClr val="FF0000"/>
                </a:solidFill>
              </a:rPr>
              <a:t> </a:t>
            </a:r>
            <a:r>
              <a:rPr lang="nl-NL" sz="2400" dirty="0" err="1">
                <a:solidFill>
                  <a:srgbClr val="FF0000"/>
                </a:solidFill>
              </a:rPr>
              <a:t>t</a:t>
            </a:r>
            <a:r>
              <a:rPr lang="nl-NL" sz="2400" dirty="0" err="1" smtClean="0">
                <a:solidFill>
                  <a:srgbClr val="FF0000"/>
                </a:solidFill>
              </a:rPr>
              <a:t>races</a:t>
            </a:r>
            <a:r>
              <a:rPr lang="nl-NL" sz="2400" dirty="0" smtClean="0">
                <a:solidFill>
                  <a:srgbClr val="FF0000"/>
                </a:solidFill>
              </a:rPr>
              <a:t> of the ‘Crime’ are </a:t>
            </a:r>
          </a:p>
          <a:p>
            <a:r>
              <a:rPr lang="nl-NL" sz="2400" dirty="0" smtClean="0">
                <a:solidFill>
                  <a:srgbClr val="FF0000"/>
                </a:solidFill>
              </a:rPr>
              <a:t>in the </a:t>
            </a:r>
            <a:r>
              <a:rPr lang="nl-NL" sz="2400" dirty="0" err="1" smtClean="0">
                <a:solidFill>
                  <a:srgbClr val="FF0000"/>
                </a:solidFill>
              </a:rPr>
              <a:t>Difference</a:t>
            </a:r>
            <a:r>
              <a:rPr lang="nl-NL" sz="2400" dirty="0" smtClean="0">
                <a:solidFill>
                  <a:srgbClr val="FF0000"/>
                </a:solidFill>
              </a:rPr>
              <a:t> </a:t>
            </a:r>
            <a:r>
              <a:rPr lang="nl-NL" sz="2400" dirty="0" err="1" smtClean="0">
                <a:solidFill>
                  <a:srgbClr val="FF0000"/>
                </a:solidFill>
              </a:rPr>
              <a:t>Density</a:t>
            </a:r>
            <a:r>
              <a:rPr lang="nl-NL" sz="2400" dirty="0" smtClean="0">
                <a:solidFill>
                  <a:srgbClr val="FF0000"/>
                </a:solidFill>
              </a:rPr>
              <a:t> Map</a:t>
            </a:r>
            <a:endParaRPr lang="nl-NL" sz="2400" dirty="0">
              <a:solidFill>
                <a:srgbClr val="FF0000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4933080" y="5069065"/>
            <a:ext cx="38238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rgbClr val="FF0000"/>
                </a:solidFill>
              </a:rPr>
              <a:t>Difference</a:t>
            </a:r>
            <a:r>
              <a:rPr lang="nl-NL" dirty="0" smtClean="0">
                <a:solidFill>
                  <a:srgbClr val="FF0000"/>
                </a:solidFill>
              </a:rPr>
              <a:t> map in the CH2 </a:t>
            </a:r>
            <a:r>
              <a:rPr lang="nl-NL" dirty="0" err="1" smtClean="0">
                <a:solidFill>
                  <a:srgbClr val="FF0000"/>
                </a:solidFill>
              </a:rPr>
              <a:t>plane</a:t>
            </a:r>
            <a:endParaRPr lang="nl-NL" dirty="0" smtClean="0">
              <a:solidFill>
                <a:srgbClr val="FF0000"/>
              </a:solidFill>
            </a:endParaRPr>
          </a:p>
          <a:p>
            <a:r>
              <a:rPr lang="nl-NL" dirty="0" smtClean="0"/>
              <a:t>The CH</a:t>
            </a:r>
            <a:r>
              <a:rPr lang="nl-NL" baseline="-25000" dirty="0" smtClean="0"/>
              <a:t>2</a:t>
            </a:r>
            <a:r>
              <a:rPr lang="nl-NL" dirty="0" smtClean="0"/>
              <a:t> </a:t>
            </a:r>
            <a:r>
              <a:rPr lang="nl-NL" dirty="0" err="1" smtClean="0"/>
              <a:t>Hydrogen</a:t>
            </a:r>
            <a:r>
              <a:rPr lang="nl-NL" dirty="0"/>
              <a:t> </a:t>
            </a:r>
            <a:r>
              <a:rPr lang="nl-NL" dirty="0" err="1" smtClean="0"/>
              <a:t>atoms</a:t>
            </a:r>
            <a:r>
              <a:rPr lang="nl-NL" dirty="0" smtClean="0"/>
              <a:t> at </a:t>
            </a:r>
            <a:r>
              <a:rPr lang="nl-NL" dirty="0" err="1" smtClean="0"/>
              <a:t>calculated</a:t>
            </a:r>
            <a:endParaRPr lang="nl-NL" dirty="0" smtClean="0"/>
          </a:p>
          <a:p>
            <a:r>
              <a:rPr lang="nl-NL" dirty="0" err="1"/>
              <a:t>p</a:t>
            </a:r>
            <a:r>
              <a:rPr lang="nl-NL" dirty="0" err="1" smtClean="0"/>
              <a:t>ositions</a:t>
            </a:r>
            <a:r>
              <a:rPr lang="nl-NL" dirty="0" smtClean="0"/>
              <a:t> are </a:t>
            </a:r>
            <a:r>
              <a:rPr lang="nl-NL" dirty="0" err="1" smtClean="0"/>
              <a:t>definitely</a:t>
            </a:r>
            <a:r>
              <a:rPr lang="nl-NL" dirty="0" smtClean="0"/>
              <a:t> </a:t>
            </a:r>
            <a:r>
              <a:rPr lang="nl-NL" dirty="0" err="1" smtClean="0"/>
              <a:t>not</a:t>
            </a:r>
            <a:r>
              <a:rPr lang="nl-NL" dirty="0" smtClean="0"/>
              <a:t> in F(obs) </a:t>
            </a: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634975" y="2936952"/>
            <a:ext cx="3232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rgbClr val="FF0000"/>
                </a:solidFill>
              </a:rPr>
              <a:t>Expected</a:t>
            </a:r>
            <a:r>
              <a:rPr lang="nl-NL" dirty="0" smtClean="0">
                <a:solidFill>
                  <a:srgbClr val="FF0000"/>
                </a:solidFill>
              </a:rPr>
              <a:t> type of </a:t>
            </a:r>
            <a:r>
              <a:rPr lang="nl-NL" dirty="0" err="1" smtClean="0">
                <a:solidFill>
                  <a:srgbClr val="FF0000"/>
                </a:solidFill>
              </a:rPr>
              <a:t>difference</a:t>
            </a:r>
            <a:r>
              <a:rPr lang="nl-NL" dirty="0">
                <a:solidFill>
                  <a:srgbClr val="FF0000"/>
                </a:solidFill>
              </a:rPr>
              <a:t> </a:t>
            </a:r>
            <a:r>
              <a:rPr lang="nl-NL" dirty="0" smtClean="0">
                <a:solidFill>
                  <a:srgbClr val="FF0000"/>
                </a:solidFill>
              </a:rPr>
              <a:t>map</a:t>
            </a:r>
            <a:endParaRPr lang="nl-N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664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Afbeelding 1" descr="f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90" y="912813"/>
            <a:ext cx="3921218" cy="264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Afbeelding 2" descr="f7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00" y="912813"/>
            <a:ext cx="2951163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Afbeelding 3" descr="f4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90" y="3709075"/>
            <a:ext cx="4581625" cy="287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kstvak 4"/>
          <p:cNvSpPr txBox="1">
            <a:spLocks noChangeArrowheads="1"/>
          </p:cNvSpPr>
          <p:nvPr/>
        </p:nvSpPr>
        <p:spPr bwMode="auto">
          <a:xfrm>
            <a:off x="3670474" y="5923033"/>
            <a:ext cx="1069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2000" dirty="0">
                <a:solidFill>
                  <a:srgbClr val="FF0000"/>
                </a:solidFill>
              </a:rPr>
              <a:t>NATALIE</a:t>
            </a:r>
          </a:p>
        </p:txBody>
      </p:sp>
      <p:sp>
        <p:nvSpPr>
          <p:cNvPr id="21509" name="Tekstvak 5"/>
          <p:cNvSpPr txBox="1">
            <a:spLocks noChangeArrowheads="1"/>
          </p:cNvSpPr>
          <p:nvPr/>
        </p:nvSpPr>
        <p:spPr bwMode="auto">
          <a:xfrm>
            <a:off x="3844248" y="2889250"/>
            <a:ext cx="6397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2000" dirty="0">
                <a:solidFill>
                  <a:srgbClr val="FF0000"/>
                </a:solidFill>
              </a:rPr>
              <a:t>YLID</a:t>
            </a:r>
          </a:p>
        </p:txBody>
      </p:sp>
      <p:sp>
        <p:nvSpPr>
          <p:cNvPr id="21510" name="Tekstvak 6"/>
          <p:cNvSpPr txBox="1">
            <a:spLocks noChangeArrowheads="1"/>
          </p:cNvSpPr>
          <p:nvPr/>
        </p:nvSpPr>
        <p:spPr bwMode="auto">
          <a:xfrm>
            <a:off x="985592" y="191948"/>
            <a:ext cx="72674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3600" dirty="0">
                <a:solidFill>
                  <a:srgbClr val="FF0000"/>
                </a:solidFill>
              </a:rPr>
              <a:t>How </a:t>
            </a:r>
            <a:r>
              <a:rPr lang="nl-NL" sz="3600" dirty="0" smtClean="0">
                <a:solidFill>
                  <a:srgbClr val="FF0000"/>
                </a:solidFill>
              </a:rPr>
              <a:t>was </a:t>
            </a:r>
            <a:r>
              <a:rPr lang="nl-NL" sz="3600" dirty="0" err="1" smtClean="0">
                <a:solidFill>
                  <a:srgbClr val="FF0000"/>
                </a:solidFill>
              </a:rPr>
              <a:t>Structure</a:t>
            </a:r>
            <a:r>
              <a:rPr lang="nl-NL" sz="3600" dirty="0" smtClean="0">
                <a:solidFill>
                  <a:srgbClr val="FF0000"/>
                </a:solidFill>
              </a:rPr>
              <a:t> ‘</a:t>
            </a:r>
            <a:r>
              <a:rPr lang="nl-NL" altLang="ja-JP" sz="3600" dirty="0" err="1" smtClean="0">
                <a:solidFill>
                  <a:srgbClr val="FF0000"/>
                </a:solidFill>
              </a:rPr>
              <a:t>Natalie</a:t>
            </a:r>
            <a:r>
              <a:rPr lang="nl-NL" sz="3600" dirty="0" smtClean="0">
                <a:solidFill>
                  <a:srgbClr val="FF0000"/>
                </a:solidFill>
              </a:rPr>
              <a:t>’</a:t>
            </a:r>
            <a:r>
              <a:rPr lang="nl-NL" altLang="ja-JP" sz="3600" dirty="0" smtClean="0">
                <a:solidFill>
                  <a:srgbClr val="FF0000"/>
                </a:solidFill>
              </a:rPr>
              <a:t> </a:t>
            </a:r>
            <a:r>
              <a:rPr lang="nl-NL" altLang="ja-JP" sz="3600" dirty="0" err="1" smtClean="0">
                <a:solidFill>
                  <a:srgbClr val="FF0000"/>
                </a:solidFill>
              </a:rPr>
              <a:t>created</a:t>
            </a:r>
            <a:r>
              <a:rPr lang="nl-NL" altLang="ja-JP" sz="3600" dirty="0" smtClean="0">
                <a:solidFill>
                  <a:srgbClr val="FF0000"/>
                </a:solidFill>
              </a:rPr>
              <a:t> ?</a:t>
            </a:r>
            <a:endParaRPr lang="nl-NL" sz="3600" dirty="0">
              <a:solidFill>
                <a:srgbClr val="FF0000"/>
              </a:solidFill>
            </a:endParaRPr>
          </a:p>
        </p:txBody>
      </p:sp>
      <p:sp>
        <p:nvSpPr>
          <p:cNvPr id="21511" name="Tekstvak 7"/>
          <p:cNvSpPr txBox="1">
            <a:spLocks noChangeArrowheads="1"/>
          </p:cNvSpPr>
          <p:nvPr/>
        </p:nvSpPr>
        <p:spPr bwMode="auto">
          <a:xfrm>
            <a:off x="7510542" y="2396158"/>
            <a:ext cx="595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1800" dirty="0">
                <a:solidFill>
                  <a:srgbClr val="FF0000"/>
                </a:solidFill>
              </a:rPr>
              <a:t>YLID</a:t>
            </a:r>
          </a:p>
        </p:txBody>
      </p:sp>
      <p:sp>
        <p:nvSpPr>
          <p:cNvPr id="9" name="Pijl omlaag 8"/>
          <p:cNvSpPr/>
          <p:nvPr/>
        </p:nvSpPr>
        <p:spPr>
          <a:xfrm>
            <a:off x="2987079" y="3232649"/>
            <a:ext cx="822960" cy="133514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3" name="Tekstvak 2"/>
          <p:cNvSpPr txBox="1"/>
          <p:nvPr/>
        </p:nvSpPr>
        <p:spPr>
          <a:xfrm>
            <a:off x="5743637" y="2958601"/>
            <a:ext cx="2701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FF0000"/>
                </a:solidFill>
              </a:rPr>
              <a:t>‘</a:t>
            </a:r>
            <a:r>
              <a:rPr lang="nl-NL" dirty="0" err="1" smtClean="0">
                <a:solidFill>
                  <a:srgbClr val="FF0000"/>
                </a:solidFill>
              </a:rPr>
              <a:t>Starting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Material</a:t>
            </a:r>
            <a:r>
              <a:rPr lang="nl-NL" dirty="0" smtClean="0">
                <a:solidFill>
                  <a:srgbClr val="FF0000"/>
                </a:solidFill>
              </a:rPr>
              <a:t>’ (</a:t>
            </a:r>
            <a:r>
              <a:rPr lang="nl-NL" dirty="0" err="1" smtClean="0">
                <a:solidFill>
                  <a:srgbClr val="FF0000"/>
                </a:solidFill>
              </a:rPr>
              <a:t>Bruker</a:t>
            </a:r>
            <a:r>
              <a:rPr lang="nl-NL" dirty="0" smtClean="0">
                <a:solidFill>
                  <a:srgbClr val="FF0000"/>
                </a:solidFill>
              </a:rPr>
              <a:t>)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5924028" y="4271931"/>
            <a:ext cx="25147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Chemical issue: Se</a:t>
            </a:r>
            <a:r>
              <a:rPr lang="nl-NL" baseline="30000" dirty="0" smtClean="0"/>
              <a:t>+  </a:t>
            </a:r>
          </a:p>
          <a:p>
            <a:endParaRPr lang="nl-NL" baseline="30000" dirty="0"/>
          </a:p>
          <a:p>
            <a:r>
              <a:rPr lang="nl-NL" dirty="0" smtClean="0"/>
              <a:t>No </a:t>
            </a:r>
            <a:r>
              <a:rPr lang="nl-NL" dirty="0" err="1" smtClean="0"/>
              <a:t>example</a:t>
            </a:r>
            <a:r>
              <a:rPr lang="nl-NL" dirty="0" smtClean="0"/>
              <a:t> in the CSD </a:t>
            </a:r>
          </a:p>
          <a:p>
            <a:r>
              <a:rPr lang="nl-NL" dirty="0" err="1"/>
              <a:t>f</a:t>
            </a:r>
            <a:r>
              <a:rPr lang="nl-NL" dirty="0" err="1" smtClean="0"/>
              <a:t>or</a:t>
            </a:r>
            <a:r>
              <a:rPr lang="nl-NL" dirty="0" smtClean="0"/>
              <a:t> the 6-membered ring</a:t>
            </a:r>
          </a:p>
          <a:p>
            <a:r>
              <a:rPr lang="nl-NL" dirty="0" smtClean="0"/>
              <a:t>System</a:t>
            </a:r>
          </a:p>
          <a:p>
            <a:endParaRPr lang="nl-NL" dirty="0"/>
          </a:p>
          <a:p>
            <a:r>
              <a:rPr lang="nl-NL" dirty="0" err="1" smtClean="0"/>
              <a:t>Mogul</a:t>
            </a:r>
            <a:r>
              <a:rPr lang="nl-NL" dirty="0" smtClean="0"/>
              <a:t> : Se – C  </a:t>
            </a:r>
            <a:r>
              <a:rPr lang="nl-NL" dirty="0" err="1" smtClean="0"/>
              <a:t>outlier</a:t>
            </a: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4162281" y="5463099"/>
            <a:ext cx="405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6975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Afbeelding 1" descr="f1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113"/>
            <a:ext cx="6227763" cy="594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hthoek 4"/>
          <p:cNvSpPr>
            <a:spLocks noChangeArrowheads="1"/>
          </p:cNvSpPr>
          <p:nvPr/>
        </p:nvSpPr>
        <p:spPr bwMode="auto">
          <a:xfrm>
            <a:off x="6303963" y="5094288"/>
            <a:ext cx="979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nl-NL" dirty="0">
                <a:latin typeface="Wingdings" charset="0"/>
                <a:cs typeface="Wingdings" charset="0"/>
              </a:rPr>
              <a:t></a:t>
            </a:r>
            <a:endParaRPr lang="nl-NL" dirty="0"/>
          </a:p>
        </p:txBody>
      </p:sp>
      <p:sp>
        <p:nvSpPr>
          <p:cNvPr id="22531" name="Rechthoek 5"/>
          <p:cNvSpPr>
            <a:spLocks noChangeArrowheads="1"/>
          </p:cNvSpPr>
          <p:nvPr/>
        </p:nvSpPr>
        <p:spPr bwMode="auto">
          <a:xfrm>
            <a:off x="6303963" y="5624513"/>
            <a:ext cx="387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nl-NL" dirty="0">
                <a:latin typeface="Wingdings" charset="0"/>
                <a:cs typeface="Wingdings" charset="0"/>
              </a:rPr>
              <a:t></a:t>
            </a:r>
            <a:endParaRPr lang="nl-NL" dirty="0"/>
          </a:p>
        </p:txBody>
      </p:sp>
      <p:sp>
        <p:nvSpPr>
          <p:cNvPr id="22532" name="Tekstvak 7"/>
          <p:cNvSpPr txBox="1">
            <a:spLocks noChangeArrowheads="1"/>
          </p:cNvSpPr>
          <p:nvPr/>
        </p:nvSpPr>
        <p:spPr bwMode="auto">
          <a:xfrm>
            <a:off x="6691313" y="5094288"/>
            <a:ext cx="1404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1800" dirty="0">
                <a:solidFill>
                  <a:srgbClr val="FF0000"/>
                </a:solidFill>
              </a:rPr>
              <a:t>No H-</a:t>
            </a:r>
            <a:r>
              <a:rPr lang="nl-NL" sz="1800" dirty="0" err="1">
                <a:solidFill>
                  <a:srgbClr val="FF0000"/>
                </a:solidFill>
              </a:rPr>
              <a:t>density</a:t>
            </a:r>
            <a:endParaRPr lang="nl-NL" sz="1800" dirty="0">
              <a:solidFill>
                <a:srgbClr val="FF0000"/>
              </a:solidFill>
            </a:endParaRPr>
          </a:p>
        </p:txBody>
      </p:sp>
      <p:sp>
        <p:nvSpPr>
          <p:cNvPr id="22533" name="Tekstvak 8"/>
          <p:cNvSpPr txBox="1">
            <a:spLocks noChangeArrowheads="1"/>
          </p:cNvSpPr>
          <p:nvPr/>
        </p:nvSpPr>
        <p:spPr bwMode="auto">
          <a:xfrm>
            <a:off x="6691313" y="5702300"/>
            <a:ext cx="21383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1800" dirty="0">
                <a:solidFill>
                  <a:srgbClr val="FF0000"/>
                </a:solidFill>
              </a:rPr>
              <a:t>No </a:t>
            </a:r>
            <a:r>
              <a:rPr lang="nl-NL" sz="1800" dirty="0" err="1">
                <a:solidFill>
                  <a:srgbClr val="FF0000"/>
                </a:solidFill>
              </a:rPr>
              <a:t>Density</a:t>
            </a:r>
            <a:r>
              <a:rPr lang="nl-NL" sz="1800" dirty="0">
                <a:solidFill>
                  <a:srgbClr val="FF0000"/>
                </a:solidFill>
              </a:rPr>
              <a:t> on </a:t>
            </a:r>
            <a:r>
              <a:rPr lang="nl-NL" sz="1800" dirty="0" err="1">
                <a:solidFill>
                  <a:srgbClr val="FF0000"/>
                </a:solidFill>
              </a:rPr>
              <a:t>Bonds</a:t>
            </a:r>
            <a:endParaRPr lang="nl-NL" sz="1800" dirty="0">
              <a:solidFill>
                <a:srgbClr val="FF0000"/>
              </a:solidFill>
            </a:endParaRPr>
          </a:p>
        </p:txBody>
      </p:sp>
      <p:sp>
        <p:nvSpPr>
          <p:cNvPr id="22534" name="Tekstvak 9"/>
          <p:cNvSpPr txBox="1">
            <a:spLocks noChangeArrowheads="1"/>
          </p:cNvSpPr>
          <p:nvPr/>
        </p:nvSpPr>
        <p:spPr bwMode="auto">
          <a:xfrm>
            <a:off x="6497638" y="541338"/>
            <a:ext cx="194791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1800" dirty="0" smtClean="0">
                <a:solidFill>
                  <a:srgbClr val="FF0000"/>
                </a:solidFill>
              </a:rPr>
              <a:t>CURRENT</a:t>
            </a:r>
          </a:p>
          <a:p>
            <a:pPr eaLnBrk="1" hangingPunct="1"/>
            <a:r>
              <a:rPr lang="nl-NL" sz="1800" dirty="0" smtClean="0">
                <a:solidFill>
                  <a:srgbClr val="FF0000"/>
                </a:solidFill>
              </a:rPr>
              <a:t>PLATON/CHECKCIF</a:t>
            </a:r>
            <a:endParaRPr lang="nl-NL" sz="1800" dirty="0">
              <a:solidFill>
                <a:srgbClr val="FF0000"/>
              </a:solidFill>
            </a:endParaRPr>
          </a:p>
          <a:p>
            <a:pPr eaLnBrk="1" hangingPunct="1"/>
            <a:r>
              <a:rPr lang="nl-NL" sz="1800" dirty="0">
                <a:solidFill>
                  <a:srgbClr val="FF0000"/>
                </a:solidFill>
              </a:rPr>
              <a:t>VALIDATION</a:t>
            </a:r>
          </a:p>
          <a:p>
            <a:pPr eaLnBrk="1" hangingPunct="1"/>
            <a:r>
              <a:rPr lang="nl-NL" sz="1800" dirty="0">
                <a:solidFill>
                  <a:srgbClr val="FF0000"/>
                </a:solidFill>
              </a:rPr>
              <a:t>REPORT FOR</a:t>
            </a:r>
          </a:p>
          <a:p>
            <a:pPr eaLnBrk="1" hangingPunct="1"/>
            <a:r>
              <a:rPr lang="nl-NL" sz="1800" dirty="0">
                <a:solidFill>
                  <a:srgbClr val="FF0000"/>
                </a:solidFill>
              </a:rPr>
              <a:t>‘NATALIE’</a:t>
            </a:r>
          </a:p>
        </p:txBody>
      </p:sp>
    </p:spTree>
    <p:extLst>
      <p:ext uri="{BB962C8B-B14F-4D97-AF65-F5344CB8AC3E}">
        <p14:creationId xmlns:p14="http://schemas.microsoft.com/office/powerpoint/2010/main" val="3991756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On the Positive side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68076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(Reported) attempts to beat </a:t>
            </a:r>
            <a:r>
              <a:rPr lang="en-US" dirty="0" err="1" smtClean="0"/>
              <a:t>checkCIF</a:t>
            </a:r>
            <a:r>
              <a:rPr lang="en-US" dirty="0" smtClean="0"/>
              <a:t> are extremely helpful (thanks Natalie!),  not only to address fraud attempts but also as a source for additional tests for the detection of author errors.</a:t>
            </a:r>
          </a:p>
          <a:p>
            <a:r>
              <a:rPr lang="en-US" dirty="0" smtClean="0"/>
              <a:t>The two added ALERTS are excellent examples for this.</a:t>
            </a:r>
          </a:p>
          <a:p>
            <a:r>
              <a:rPr lang="en-US" dirty="0" smtClean="0"/>
              <a:t>The newly introduced ALERTS are helpful for the detection of accidently misplaced Hydrogen atoms.</a:t>
            </a:r>
          </a:p>
          <a:p>
            <a:r>
              <a:rPr lang="en-US" dirty="0" smtClean="0"/>
              <a:t>Analyses of the FCF may give further clues as shown next.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04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0000"/>
                </a:solidFill>
              </a:rPr>
              <a:t>Look in Detail at the </a:t>
            </a:r>
            <a:r>
              <a:rPr lang="nl-NL" dirty="0" err="1" smtClean="0">
                <a:solidFill>
                  <a:srgbClr val="FF0000"/>
                </a:solidFill>
              </a:rPr>
              <a:t>Reflection</a:t>
            </a:r>
            <a:r>
              <a:rPr lang="nl-NL" dirty="0" smtClean="0">
                <a:solidFill>
                  <a:srgbClr val="FF0000"/>
                </a:solidFill>
              </a:rPr>
              <a:t> Data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55778"/>
            <a:ext cx="8229600" cy="4870385"/>
          </a:xfrm>
        </p:spPr>
        <p:txBody>
          <a:bodyPr/>
          <a:lstStyle/>
          <a:p>
            <a:r>
              <a:rPr lang="nl-NL" dirty="0" err="1" smtClean="0"/>
              <a:t>Partly</a:t>
            </a:r>
            <a:r>
              <a:rPr lang="nl-NL" dirty="0" smtClean="0"/>
              <a:t>, </a:t>
            </a:r>
            <a:r>
              <a:rPr lang="nl-NL" dirty="0" err="1" smtClean="0"/>
              <a:t>such</a:t>
            </a:r>
            <a:r>
              <a:rPr lang="nl-NL" dirty="0" smtClean="0"/>
              <a:t> information is in the .</a:t>
            </a:r>
            <a:r>
              <a:rPr lang="nl-NL" dirty="0" err="1" smtClean="0"/>
              <a:t>ckf</a:t>
            </a:r>
            <a:r>
              <a:rPr lang="nl-NL" dirty="0" smtClean="0"/>
              <a:t> file </a:t>
            </a:r>
            <a:r>
              <a:rPr lang="nl-NL" dirty="0" err="1" smtClean="0"/>
              <a:t>created</a:t>
            </a:r>
            <a:r>
              <a:rPr lang="nl-NL" dirty="0" smtClean="0"/>
              <a:t> </a:t>
            </a:r>
            <a:r>
              <a:rPr lang="nl-NL" dirty="0" err="1" smtClean="0"/>
              <a:t>by</a:t>
            </a:r>
            <a:r>
              <a:rPr lang="nl-NL" dirty="0" smtClean="0"/>
              <a:t> PLATON/</a:t>
            </a:r>
            <a:r>
              <a:rPr lang="nl-NL" dirty="0" err="1" smtClean="0"/>
              <a:t>checkCIF</a:t>
            </a:r>
            <a:r>
              <a:rPr lang="nl-NL" dirty="0"/>
              <a:t> </a:t>
            </a:r>
            <a:r>
              <a:rPr lang="nl-NL" dirty="0" err="1" smtClean="0"/>
              <a:t>from</a:t>
            </a:r>
            <a:r>
              <a:rPr lang="nl-NL" dirty="0" smtClean="0"/>
              <a:t> the FCF data or </a:t>
            </a:r>
            <a:r>
              <a:rPr lang="nl-NL" dirty="0" err="1" smtClean="0"/>
              <a:t>use</a:t>
            </a:r>
            <a:r>
              <a:rPr lang="nl-NL" dirty="0" smtClean="0"/>
              <a:t> e.g. tools </a:t>
            </a:r>
            <a:r>
              <a:rPr lang="nl-NL" dirty="0" err="1" smtClean="0"/>
              <a:t>available</a:t>
            </a:r>
            <a:r>
              <a:rPr lang="nl-NL" dirty="0" smtClean="0"/>
              <a:t> in PLATON </a:t>
            </a:r>
          </a:p>
          <a:p>
            <a:r>
              <a:rPr lang="nl-NL" sz="2800" dirty="0" smtClean="0"/>
              <a:t>The </a:t>
            </a:r>
            <a:r>
              <a:rPr lang="nl-NL" sz="2800" dirty="0" err="1" smtClean="0"/>
              <a:t>Normal</a:t>
            </a:r>
            <a:endParaRPr lang="nl-NL" sz="2800" dirty="0" smtClean="0"/>
          </a:p>
          <a:p>
            <a:pPr marL="0" indent="0">
              <a:buNone/>
            </a:pPr>
            <a:r>
              <a:rPr lang="nl-NL" sz="2800" dirty="0" err="1" smtClean="0"/>
              <a:t>Probability</a:t>
            </a:r>
            <a:r>
              <a:rPr lang="nl-NL" sz="2800" dirty="0" smtClean="0"/>
              <a:t> PLOT is</a:t>
            </a:r>
          </a:p>
          <a:p>
            <a:pPr marL="0" indent="0">
              <a:buNone/>
            </a:pPr>
            <a:r>
              <a:rPr lang="nl-NL" sz="2800" dirty="0" err="1"/>
              <a:t>n</a:t>
            </a:r>
            <a:r>
              <a:rPr lang="nl-NL" sz="2800" dirty="0" err="1" smtClean="0"/>
              <a:t>ot</a:t>
            </a:r>
            <a:r>
              <a:rPr lang="nl-NL" sz="2800" dirty="0" smtClean="0"/>
              <a:t> perfect </a:t>
            </a:r>
            <a:r>
              <a:rPr lang="nl-NL" sz="2800" dirty="0" err="1" smtClean="0"/>
              <a:t>for</a:t>
            </a:r>
            <a:endParaRPr lang="nl-NL" sz="2800" dirty="0" smtClean="0"/>
          </a:p>
          <a:p>
            <a:pPr marL="0" indent="0">
              <a:buNone/>
            </a:pPr>
            <a:r>
              <a:rPr lang="nl-NL" sz="2800" dirty="0"/>
              <a:t>t</a:t>
            </a:r>
            <a:r>
              <a:rPr lang="nl-NL" sz="2800" dirty="0" smtClean="0"/>
              <a:t>he fake ‘</a:t>
            </a:r>
            <a:r>
              <a:rPr lang="nl-NL" sz="2800" dirty="0" err="1" smtClean="0"/>
              <a:t>Natalie</a:t>
            </a:r>
            <a:r>
              <a:rPr lang="nl-NL" sz="2800" dirty="0" smtClean="0"/>
              <a:t>’</a:t>
            </a:r>
          </a:p>
          <a:p>
            <a:pPr marL="0" indent="0">
              <a:buNone/>
            </a:pPr>
            <a:r>
              <a:rPr lang="nl-NL" sz="2800" dirty="0" err="1"/>
              <a:t>s</a:t>
            </a:r>
            <a:r>
              <a:rPr lang="nl-NL" sz="2800" dirty="0" err="1" smtClean="0"/>
              <a:t>tructure</a:t>
            </a:r>
            <a:r>
              <a:rPr lang="nl-NL" sz="2800" dirty="0" smtClean="0"/>
              <a:t> </a:t>
            </a:r>
            <a:r>
              <a:rPr lang="nl-NL" sz="2800" dirty="0" err="1" smtClean="0"/>
              <a:t>with</a:t>
            </a:r>
            <a:r>
              <a:rPr lang="nl-NL" sz="2800" dirty="0" smtClean="0"/>
              <a:t> </a:t>
            </a:r>
            <a:r>
              <a:rPr lang="nl-NL" sz="2800" dirty="0" err="1" smtClean="0"/>
              <a:t>its</a:t>
            </a:r>
            <a:r>
              <a:rPr lang="nl-NL" sz="2800" dirty="0" smtClean="0"/>
              <a:t> low</a:t>
            </a:r>
          </a:p>
          <a:p>
            <a:pPr marL="0" indent="0">
              <a:buNone/>
            </a:pPr>
            <a:r>
              <a:rPr lang="nl-NL" sz="2800" dirty="0" smtClean="0"/>
              <a:t>R-factor </a:t>
            </a:r>
            <a:r>
              <a:rPr lang="nl-NL" sz="2800" dirty="0" err="1" smtClean="0"/>
              <a:t>values</a:t>
            </a:r>
            <a:endParaRPr lang="nl-NL" sz="2800" dirty="0"/>
          </a:p>
        </p:txBody>
      </p:sp>
      <p:pic>
        <p:nvPicPr>
          <p:cNvPr id="4" name="Afbeelding 3" descr="nar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338" y="2802442"/>
            <a:ext cx="4869530" cy="405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88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0000"/>
                </a:solidFill>
              </a:rPr>
              <a:t>Look in Detail at the </a:t>
            </a:r>
            <a:r>
              <a:rPr lang="nl-NL" dirty="0" err="1" smtClean="0">
                <a:solidFill>
                  <a:srgbClr val="FF0000"/>
                </a:solidFill>
              </a:rPr>
              <a:t>Reflection</a:t>
            </a:r>
            <a:r>
              <a:rPr lang="nl-NL" dirty="0" smtClean="0">
                <a:solidFill>
                  <a:srgbClr val="FF0000"/>
                </a:solidFill>
              </a:rPr>
              <a:t> Data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55778"/>
            <a:ext cx="8229600" cy="4870385"/>
          </a:xfrm>
        </p:spPr>
        <p:txBody>
          <a:bodyPr/>
          <a:lstStyle/>
          <a:p>
            <a:r>
              <a:rPr lang="nl-NL" dirty="0" err="1" smtClean="0"/>
              <a:t>Partly</a:t>
            </a:r>
            <a:r>
              <a:rPr lang="nl-NL" dirty="0" smtClean="0"/>
              <a:t>, </a:t>
            </a:r>
            <a:r>
              <a:rPr lang="nl-NL" dirty="0" err="1" smtClean="0"/>
              <a:t>such</a:t>
            </a:r>
            <a:r>
              <a:rPr lang="nl-NL" dirty="0" smtClean="0"/>
              <a:t> information is in the .</a:t>
            </a:r>
            <a:r>
              <a:rPr lang="nl-NL" dirty="0" err="1" smtClean="0"/>
              <a:t>ckf</a:t>
            </a:r>
            <a:r>
              <a:rPr lang="nl-NL" dirty="0" smtClean="0"/>
              <a:t> file </a:t>
            </a:r>
            <a:r>
              <a:rPr lang="nl-NL" dirty="0" err="1" smtClean="0"/>
              <a:t>created</a:t>
            </a:r>
            <a:r>
              <a:rPr lang="nl-NL" dirty="0" smtClean="0"/>
              <a:t> </a:t>
            </a:r>
            <a:r>
              <a:rPr lang="nl-NL" dirty="0" err="1" smtClean="0"/>
              <a:t>by</a:t>
            </a:r>
            <a:r>
              <a:rPr lang="nl-NL" dirty="0" smtClean="0"/>
              <a:t> PLATON/</a:t>
            </a:r>
            <a:r>
              <a:rPr lang="nl-NL" dirty="0" err="1" smtClean="0"/>
              <a:t>checkCIF</a:t>
            </a:r>
            <a:r>
              <a:rPr lang="nl-NL" dirty="0"/>
              <a:t> </a:t>
            </a:r>
            <a:r>
              <a:rPr lang="nl-NL" dirty="0" err="1" smtClean="0"/>
              <a:t>from</a:t>
            </a:r>
            <a:r>
              <a:rPr lang="nl-NL" dirty="0" smtClean="0"/>
              <a:t> the FCF data or </a:t>
            </a:r>
            <a:r>
              <a:rPr lang="nl-NL" dirty="0" err="1" smtClean="0"/>
              <a:t>use</a:t>
            </a:r>
            <a:r>
              <a:rPr lang="nl-NL" dirty="0" smtClean="0"/>
              <a:t> e.g. tools </a:t>
            </a:r>
            <a:r>
              <a:rPr lang="nl-NL" dirty="0" err="1" smtClean="0"/>
              <a:t>available</a:t>
            </a:r>
            <a:r>
              <a:rPr lang="nl-NL" dirty="0" smtClean="0"/>
              <a:t> in PLATON </a:t>
            </a:r>
          </a:p>
          <a:p>
            <a:r>
              <a:rPr lang="nl-NL" sz="2800" dirty="0" smtClean="0"/>
              <a:t>The </a:t>
            </a:r>
            <a:r>
              <a:rPr lang="nl-NL" sz="2800" dirty="0" err="1" smtClean="0"/>
              <a:t>Normal</a:t>
            </a:r>
            <a:endParaRPr lang="nl-NL" sz="2800" dirty="0" smtClean="0"/>
          </a:p>
          <a:p>
            <a:pPr marL="0" indent="0">
              <a:buNone/>
            </a:pPr>
            <a:r>
              <a:rPr lang="nl-NL" sz="2800" dirty="0" err="1" smtClean="0"/>
              <a:t>Probability</a:t>
            </a:r>
            <a:r>
              <a:rPr lang="nl-NL" sz="2800" dirty="0" smtClean="0"/>
              <a:t> PLOT is</a:t>
            </a:r>
          </a:p>
          <a:p>
            <a:pPr marL="0" indent="0">
              <a:buNone/>
            </a:pPr>
            <a:r>
              <a:rPr lang="nl-NL" sz="2800" dirty="0" err="1"/>
              <a:t>n</a:t>
            </a:r>
            <a:r>
              <a:rPr lang="nl-NL" sz="2800" dirty="0" err="1" smtClean="0"/>
              <a:t>ot</a:t>
            </a:r>
            <a:r>
              <a:rPr lang="nl-NL" sz="2800" dirty="0" smtClean="0"/>
              <a:t> perfect </a:t>
            </a:r>
            <a:r>
              <a:rPr lang="nl-NL" sz="2800" dirty="0" err="1" smtClean="0"/>
              <a:t>for</a:t>
            </a:r>
            <a:endParaRPr lang="nl-NL" sz="2800" dirty="0" smtClean="0"/>
          </a:p>
          <a:p>
            <a:pPr marL="0" indent="0">
              <a:buNone/>
            </a:pPr>
            <a:r>
              <a:rPr lang="nl-NL" sz="2800" dirty="0"/>
              <a:t>t</a:t>
            </a:r>
            <a:r>
              <a:rPr lang="nl-NL" sz="2800" dirty="0" smtClean="0"/>
              <a:t>he fake ‘</a:t>
            </a:r>
            <a:r>
              <a:rPr lang="nl-NL" sz="2800" dirty="0" err="1" smtClean="0"/>
              <a:t>Natalie</a:t>
            </a:r>
            <a:r>
              <a:rPr lang="nl-NL" sz="2800" dirty="0" smtClean="0"/>
              <a:t>’</a:t>
            </a:r>
          </a:p>
          <a:p>
            <a:pPr marL="0" indent="0">
              <a:buNone/>
            </a:pPr>
            <a:r>
              <a:rPr lang="nl-NL" sz="2800" dirty="0" err="1"/>
              <a:t>s</a:t>
            </a:r>
            <a:r>
              <a:rPr lang="nl-NL" sz="2800" dirty="0" err="1" smtClean="0"/>
              <a:t>tructure</a:t>
            </a:r>
            <a:r>
              <a:rPr lang="nl-NL" sz="2800" dirty="0" smtClean="0"/>
              <a:t> </a:t>
            </a:r>
            <a:r>
              <a:rPr lang="nl-NL" sz="2800" dirty="0" err="1" smtClean="0"/>
              <a:t>with</a:t>
            </a:r>
            <a:r>
              <a:rPr lang="nl-NL" sz="2800" dirty="0" smtClean="0"/>
              <a:t> </a:t>
            </a:r>
            <a:r>
              <a:rPr lang="nl-NL" sz="2800" dirty="0" err="1" smtClean="0"/>
              <a:t>its</a:t>
            </a:r>
            <a:r>
              <a:rPr lang="nl-NL" sz="2800" dirty="0" smtClean="0"/>
              <a:t> low</a:t>
            </a:r>
          </a:p>
          <a:p>
            <a:pPr marL="0" indent="0">
              <a:buNone/>
            </a:pPr>
            <a:r>
              <a:rPr lang="nl-NL" sz="2800" dirty="0" smtClean="0"/>
              <a:t>R-factor </a:t>
            </a:r>
            <a:r>
              <a:rPr lang="nl-NL" sz="2800" dirty="0" err="1" smtClean="0"/>
              <a:t>values</a:t>
            </a:r>
            <a:endParaRPr lang="nl-NL" sz="2800" dirty="0"/>
          </a:p>
        </p:txBody>
      </p:sp>
      <p:pic>
        <p:nvPicPr>
          <p:cNvPr id="4" name="Afbeelding 3" descr="nar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338" y="2802442"/>
            <a:ext cx="4869530" cy="405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0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" y="805045"/>
            <a:ext cx="7315200" cy="531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868321" y="178579"/>
            <a:ext cx="7771680" cy="36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2452" rIns="81639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hangingPunct="1">
              <a:buClrTx/>
              <a:buFontTx/>
              <a:buNone/>
            </a:pPr>
            <a:r>
              <a:rPr lang="en-US"/>
              <a:t>~1966, Electrologica X8 ALGOL60 ‘Mainframe’ (&lt;1MHz)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447200" y="2056536"/>
            <a:ext cx="990720" cy="36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2452" rIns="81639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hangingPunct="1">
              <a:buClrTx/>
              <a:buFontTx/>
              <a:buNone/>
            </a:pPr>
            <a:r>
              <a:rPr lang="en-US" dirty="0" smtClean="0"/>
              <a:t>60kB</a:t>
            </a:r>
            <a:endParaRPr lang="en-US" dirty="0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5150881" y="2297042"/>
            <a:ext cx="1075804" cy="36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hangingPunct="1">
              <a:buClrTx/>
              <a:buFontTx/>
              <a:buNone/>
            </a:pPr>
            <a:r>
              <a:rPr lang="en-US"/>
              <a:t>Operator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3762721" y="4818746"/>
            <a:ext cx="678272" cy="36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hangingPunct="1">
              <a:buClrTx/>
              <a:buFontTx/>
              <a:buNone/>
            </a:pPr>
            <a:r>
              <a:rPr lang="en-US"/>
              <a:t>Input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2622240" y="4889314"/>
            <a:ext cx="857821" cy="36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hangingPunct="1">
              <a:buClrTx/>
              <a:buFontTx/>
              <a:buNone/>
            </a:pPr>
            <a:r>
              <a:rPr lang="en-US"/>
              <a:t>Output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1321920" y="4818746"/>
            <a:ext cx="832010" cy="36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hangingPunct="1">
              <a:buClrTx/>
              <a:buFontTx/>
              <a:buNone/>
            </a:pPr>
            <a:r>
              <a:rPr lang="en-US"/>
              <a:t>Plotter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6006241" y="5465375"/>
            <a:ext cx="1011784" cy="36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hangingPunct="1">
              <a:buClrTx/>
              <a:buFontTx/>
              <a:buNone/>
            </a:pPr>
            <a:r>
              <a:rPr lang="en-US"/>
              <a:t>Console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9951840" y="5105337"/>
            <a:ext cx="184320" cy="45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1260001" y="6204172"/>
            <a:ext cx="6469920" cy="48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hangingPunct="1">
              <a:buClrTx/>
              <a:buFontTx/>
              <a:buNone/>
            </a:pPr>
            <a:r>
              <a:rPr lang="nl-NL" sz="2400"/>
              <a:t>Multiple Hours of computing time per structure</a:t>
            </a:r>
          </a:p>
        </p:txBody>
      </p:sp>
    </p:spTree>
    <p:extLst>
      <p:ext uri="{BB962C8B-B14F-4D97-AF65-F5344CB8AC3E}">
        <p14:creationId xmlns:p14="http://schemas.microsoft.com/office/powerpoint/2010/main" val="27845025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0000"/>
                </a:solidFill>
              </a:rPr>
              <a:t>Look at the sigma(I) versus </a:t>
            </a:r>
            <a:r>
              <a:rPr lang="nl-NL" dirty="0" err="1" smtClean="0">
                <a:solidFill>
                  <a:srgbClr val="FF0000"/>
                </a:solidFill>
              </a:rPr>
              <a:t>sqrt</a:t>
            </a:r>
            <a:r>
              <a:rPr lang="nl-NL" dirty="0" smtClean="0">
                <a:solidFill>
                  <a:srgbClr val="FF0000"/>
                </a:solidFill>
              </a:rPr>
              <a:t>(I) Plot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362200"/>
            <a:ext cx="8229600" cy="4763964"/>
          </a:xfrm>
        </p:spPr>
        <p:txBody>
          <a:bodyPr/>
          <a:lstStyle/>
          <a:p>
            <a:r>
              <a:rPr lang="nl-NL" dirty="0" smtClean="0"/>
              <a:t>‘</a:t>
            </a:r>
            <a:r>
              <a:rPr lang="nl-NL" dirty="0" err="1" smtClean="0"/>
              <a:t>Nardelli</a:t>
            </a:r>
            <a:r>
              <a:rPr lang="nl-NL" dirty="0" smtClean="0"/>
              <a:t>’ (</a:t>
            </a:r>
            <a:r>
              <a:rPr lang="nl-NL" dirty="0" err="1" smtClean="0"/>
              <a:t>Bruker</a:t>
            </a:r>
            <a:r>
              <a:rPr lang="nl-NL" dirty="0" smtClean="0"/>
              <a:t>) versus non-fake </a:t>
            </a:r>
            <a:r>
              <a:rPr lang="nl-NL" dirty="0" err="1" smtClean="0"/>
              <a:t>Bruker</a:t>
            </a:r>
            <a:r>
              <a:rPr lang="nl-NL" dirty="0" smtClean="0"/>
              <a:t> data</a:t>
            </a:r>
            <a:endParaRPr lang="nl-NL" dirty="0"/>
          </a:p>
        </p:txBody>
      </p:sp>
      <p:pic>
        <p:nvPicPr>
          <p:cNvPr id="4" name="Afbeelding 3" descr="nar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04" y="2163911"/>
            <a:ext cx="4063777" cy="4161979"/>
          </a:xfrm>
          <a:prstGeom prst="rect">
            <a:avLst/>
          </a:prstGeom>
        </p:spPr>
      </p:pic>
      <p:pic>
        <p:nvPicPr>
          <p:cNvPr id="6" name="Afbeelding 5" descr="nat4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006" y="2163911"/>
            <a:ext cx="4275043" cy="4161979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106380" y="5507922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Poisson Statistics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4618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Common Validation Issues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Acta</a:t>
            </a:r>
            <a:r>
              <a:rPr lang="en-GB" dirty="0" smtClean="0"/>
              <a:t> </a:t>
            </a:r>
            <a:r>
              <a:rPr lang="en-GB" dirty="0" err="1" smtClean="0"/>
              <a:t>Cryst</a:t>
            </a:r>
            <a:r>
              <a:rPr lang="en-GB" dirty="0" smtClean="0"/>
              <a:t>. </a:t>
            </a:r>
            <a:r>
              <a:rPr lang="en-GB" dirty="0"/>
              <a:t>e</a:t>
            </a:r>
            <a:r>
              <a:rPr lang="en-GB" dirty="0" smtClean="0"/>
              <a:t>xpects data sets to be essentially complete up to sin(theta)/lambda = 0.6 Å</a:t>
            </a:r>
            <a:r>
              <a:rPr lang="en-GB" baseline="30000" dirty="0" smtClean="0"/>
              <a:t>-1</a:t>
            </a:r>
            <a:r>
              <a:rPr lang="en-GB" dirty="0" smtClean="0"/>
              <a:t>. This does not imply to delete all data beyond that value as ‘the </a:t>
            </a:r>
            <a:r>
              <a:rPr lang="en-GB" dirty="0" err="1" smtClean="0"/>
              <a:t>Acta</a:t>
            </a:r>
            <a:r>
              <a:rPr lang="en-GB" dirty="0" smtClean="0"/>
              <a:t> Standard’. Those data should be kept.</a:t>
            </a:r>
          </a:p>
          <a:p>
            <a:r>
              <a:rPr lang="en-GB" dirty="0" smtClean="0"/>
              <a:t>Supplying a VRF with a good argument explaining the reason for an A or B Alert in the case at hand should be sufficient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6130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313953"/>
            <a:ext cx="8225280" cy="1061392"/>
          </a:xfrm>
          <a:ln/>
        </p:spPr>
        <p:txBody>
          <a:bodyPr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>
                <a:solidFill>
                  <a:srgbClr val="C5000B"/>
                </a:solidFill>
              </a:rPr>
              <a:t>Formula &amp; Z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0" y="1604329"/>
            <a:ext cx="8225280" cy="4523515"/>
          </a:xfrm>
          <a:ln/>
        </p:spPr>
        <p:txBody>
          <a:bodyPr>
            <a:normAutofit lnSpcReduction="10000"/>
          </a:bodyPr>
          <a:lstStyle/>
          <a:p>
            <a:pPr indent="-302404">
              <a:buNone/>
              <a:tabLst>
                <a:tab pos="311045" algn="l"/>
                <a:tab pos="413287" algn="l"/>
                <a:tab pos="828013" algn="l"/>
                <a:tab pos="1242739" algn="l"/>
                <a:tab pos="1657465" algn="l"/>
                <a:tab pos="2072191" algn="l"/>
                <a:tab pos="2486917" algn="l"/>
                <a:tab pos="2901643" algn="l"/>
                <a:tab pos="3316369" algn="l"/>
                <a:tab pos="3731096" algn="l"/>
                <a:tab pos="4145822" algn="l"/>
                <a:tab pos="4560548" algn="l"/>
                <a:tab pos="4975274" algn="l"/>
                <a:tab pos="5390000" algn="l"/>
                <a:tab pos="5804726" algn="l"/>
                <a:tab pos="6219452" algn="l"/>
                <a:tab pos="6634178" algn="l"/>
                <a:tab pos="7048904" algn="l"/>
                <a:tab pos="7463631" algn="l"/>
                <a:tab pos="7878357" algn="l"/>
                <a:tab pos="8293083" algn="l"/>
              </a:tabLst>
            </a:pPr>
            <a:r>
              <a:rPr lang="en-US"/>
              <a:t>- The Moiety Formula should be consistent with the reported Z value. There should be generally no problem with one species only in a general position (Z = general position multiplicity)</a:t>
            </a:r>
          </a:p>
          <a:p>
            <a:pPr indent="-302404">
              <a:buNone/>
              <a:tabLst>
                <a:tab pos="311045" algn="l"/>
                <a:tab pos="413287" algn="l"/>
                <a:tab pos="828013" algn="l"/>
                <a:tab pos="1242739" algn="l"/>
                <a:tab pos="1657465" algn="l"/>
                <a:tab pos="2072191" algn="l"/>
                <a:tab pos="2486917" algn="l"/>
                <a:tab pos="2901643" algn="l"/>
                <a:tab pos="3316369" algn="l"/>
                <a:tab pos="3731096" algn="l"/>
                <a:tab pos="4145822" algn="l"/>
                <a:tab pos="4560548" algn="l"/>
                <a:tab pos="4975274" algn="l"/>
                <a:tab pos="5390000" algn="l"/>
                <a:tab pos="5804726" algn="l"/>
                <a:tab pos="6219452" algn="l"/>
                <a:tab pos="6634178" algn="l"/>
                <a:tab pos="7048904" algn="l"/>
                <a:tab pos="7463631" algn="l"/>
                <a:tab pos="7878357" algn="l"/>
                <a:tab pos="8293083" algn="l"/>
              </a:tabLst>
            </a:pPr>
            <a:r>
              <a:rPr lang="en-US"/>
              <a:t>- The proper choice of Z in the case of multiple species in the asymmetric unit (and their order) is likely best dictated by the underlying chemistry.  </a:t>
            </a:r>
          </a:p>
        </p:txBody>
      </p:sp>
    </p:spTree>
    <p:extLst>
      <p:ext uri="{BB962C8B-B14F-4D97-AF65-F5344CB8AC3E}">
        <p14:creationId xmlns:p14="http://schemas.microsoft.com/office/powerpoint/2010/main" val="197179218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Missed Symmetry Messages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Tests are done to detect and report on missed or pseudo-symmetry. Those tests look for symmetry relations within the model parameters compatible with the lattice symmetry.</a:t>
            </a:r>
          </a:p>
          <a:p>
            <a:r>
              <a:rPr lang="en-GB" sz="2800" dirty="0" smtClean="0"/>
              <a:t>Details can be investigated with the ADDSYM tool in PLATON.</a:t>
            </a:r>
          </a:p>
          <a:p>
            <a:r>
              <a:rPr lang="en-GB" sz="2800" dirty="0" smtClean="0"/>
              <a:t>Reflection data will be needed for the definite analysis.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065185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Selected Validation Tools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R-value checks for ‘quality’</a:t>
            </a:r>
          </a:p>
          <a:p>
            <a:r>
              <a:rPr lang="en-GB" dirty="0" smtClean="0"/>
              <a:t>ORTEP plot to check for unusual ellipsoids</a:t>
            </a:r>
          </a:p>
          <a:p>
            <a:r>
              <a:rPr lang="en-GB" dirty="0" smtClean="0"/>
              <a:t>Analysis-of-Variance (based on CIF + FCF)</a:t>
            </a:r>
          </a:p>
          <a:p>
            <a:r>
              <a:rPr lang="en-GB" dirty="0" smtClean="0"/>
              <a:t>CSD search &amp; MOGUL for similar structures</a:t>
            </a:r>
          </a:p>
          <a:p>
            <a:r>
              <a:rPr lang="en-GB" dirty="0" smtClean="0"/>
              <a:t>The VOID/SQUEEZE test for completeness</a:t>
            </a:r>
          </a:p>
          <a:p>
            <a:r>
              <a:rPr lang="en-GB" dirty="0" smtClean="0"/>
              <a:t>Difference electron density map for ‘peaks’</a:t>
            </a:r>
          </a:p>
          <a:p>
            <a:r>
              <a:rPr lang="en-GB" dirty="0" err="1" smtClean="0"/>
              <a:t>IUCr-checkCIF</a:t>
            </a:r>
            <a:r>
              <a:rPr lang="en-GB" dirty="0" smtClean="0"/>
              <a:t> Validation Report</a:t>
            </a:r>
          </a:p>
          <a:p>
            <a:r>
              <a:rPr lang="en-GB" dirty="0" smtClean="0"/>
              <a:t>Experience with pitfalls and chemical insight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0327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R</a:t>
            </a:r>
            <a:r>
              <a:rPr lang="en-GB" baseline="-25000" dirty="0" smtClean="0">
                <a:solidFill>
                  <a:srgbClr val="FF0000"/>
                </a:solidFill>
              </a:rPr>
              <a:t>1</a:t>
            </a:r>
            <a:r>
              <a:rPr lang="en-GB" dirty="0" smtClean="0">
                <a:solidFill>
                  <a:srgbClr val="FF0000"/>
                </a:solidFill>
              </a:rPr>
              <a:t>, wR</a:t>
            </a:r>
            <a:r>
              <a:rPr lang="en-GB" baseline="-25000" dirty="0" smtClean="0">
                <a:solidFill>
                  <a:srgbClr val="FF0000"/>
                </a:solidFill>
              </a:rPr>
              <a:t>2</a:t>
            </a:r>
            <a:r>
              <a:rPr lang="en-GB" dirty="0" smtClean="0">
                <a:solidFill>
                  <a:srgbClr val="FF0000"/>
                </a:solidFill>
              </a:rPr>
              <a:t>, S &amp; Weighting Checks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R-value checks measure the </a:t>
            </a:r>
            <a:r>
              <a:rPr lang="en-GB" dirty="0" smtClean="0">
                <a:solidFill>
                  <a:srgbClr val="FF0000"/>
                </a:solidFill>
              </a:rPr>
              <a:t>fit</a:t>
            </a:r>
            <a:r>
              <a:rPr lang="en-GB" dirty="0" smtClean="0"/>
              <a:t> of the refined structure model with the observed data, but not necessarily the correctness of the model.</a:t>
            </a:r>
          </a:p>
          <a:p>
            <a:r>
              <a:rPr lang="en-GB" dirty="0" smtClean="0"/>
              <a:t>Errors with atom type assignment and </a:t>
            </a:r>
            <a:r>
              <a:rPr lang="en-GB" dirty="0" err="1" smtClean="0"/>
              <a:t>misassigned</a:t>
            </a:r>
            <a:r>
              <a:rPr lang="en-GB" dirty="0" smtClean="0"/>
              <a:t> hydrogen atoms may have little effect on R in the presence on a heavy atom in a structure such as Uranium, but with large chemical implications.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9349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ort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11" y="774700"/>
            <a:ext cx="8204589" cy="4874737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947810" y="5801100"/>
            <a:ext cx="77814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JACS (2000), 122, 3413 [P1,Z’=2   =&gt; P-1, Z’=1]</a:t>
            </a:r>
            <a:endParaRPr lang="en-US" sz="3200" dirty="0"/>
          </a:p>
        </p:txBody>
      </p:sp>
      <p:sp>
        <p:nvSpPr>
          <p:cNvPr id="6" name="Tekstvak 5"/>
          <p:cNvSpPr txBox="1"/>
          <p:nvPr/>
        </p:nvSpPr>
        <p:spPr>
          <a:xfrm>
            <a:off x="947810" y="284368"/>
            <a:ext cx="6300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Ellipsoids showing an unresolved problem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20544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Difference Electron Density Map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49658"/>
            <a:ext cx="8229600" cy="5608342"/>
          </a:xfrm>
        </p:spPr>
        <p:txBody>
          <a:bodyPr>
            <a:normAutofit/>
          </a:bodyPr>
          <a:lstStyle/>
          <a:p>
            <a:r>
              <a:rPr lang="en-GB" dirty="0" smtClean="0"/>
              <a:t>Should be essentially flat with </a:t>
            </a:r>
            <a:r>
              <a:rPr lang="en-GB" dirty="0"/>
              <a:t>density excursions </a:t>
            </a:r>
            <a:r>
              <a:rPr lang="en-GB" dirty="0" smtClean="0"/>
              <a:t>of </a:t>
            </a:r>
            <a:r>
              <a:rPr lang="en-GB" dirty="0"/>
              <a:t>|</a:t>
            </a:r>
            <a:r>
              <a:rPr lang="en-GB" dirty="0" err="1"/>
              <a:t>ρ</a:t>
            </a:r>
            <a:r>
              <a:rPr lang="en-GB" baseline="-25000" dirty="0" err="1"/>
              <a:t>min</a:t>
            </a:r>
            <a:r>
              <a:rPr lang="en-GB" dirty="0"/>
              <a:t>| ~ </a:t>
            </a:r>
            <a:r>
              <a:rPr lang="en-GB" dirty="0" err="1"/>
              <a:t>ρ</a:t>
            </a:r>
            <a:r>
              <a:rPr lang="en-GB" baseline="-25000" dirty="0" err="1"/>
              <a:t>max</a:t>
            </a:r>
            <a:r>
              <a:rPr lang="en-GB" baseline="-25000" dirty="0"/>
              <a:t> </a:t>
            </a:r>
            <a:r>
              <a:rPr lang="en-GB" dirty="0"/>
              <a:t>, say &lt; 0.5 eÅ</a:t>
            </a:r>
            <a:r>
              <a:rPr lang="en-GB" baseline="30000" dirty="0"/>
              <a:t>-</a:t>
            </a:r>
            <a:r>
              <a:rPr lang="en-GB" baseline="30000" dirty="0" smtClean="0"/>
              <a:t>3</a:t>
            </a:r>
          </a:p>
          <a:p>
            <a:r>
              <a:rPr lang="en-GB" dirty="0" smtClean="0"/>
              <a:t>Deviations may be due to (not exhaustive)</a:t>
            </a:r>
          </a:p>
          <a:p>
            <a:pPr lvl="1"/>
            <a:r>
              <a:rPr lang="en-GB" dirty="0" smtClean="0"/>
              <a:t>Absorption </a:t>
            </a:r>
            <a:r>
              <a:rPr lang="en-GB" dirty="0" err="1" smtClean="0"/>
              <a:t>artifacts</a:t>
            </a:r>
            <a:r>
              <a:rPr lang="en-GB" dirty="0" smtClean="0"/>
              <a:t> (</a:t>
            </a:r>
            <a:r>
              <a:rPr lang="en-GB" dirty="0" err="1" smtClean="0"/>
              <a:t>pos</a:t>
            </a:r>
            <a:r>
              <a:rPr lang="en-GB" dirty="0" smtClean="0"/>
              <a:t>/</a:t>
            </a:r>
            <a:r>
              <a:rPr lang="en-GB" dirty="0" err="1" smtClean="0"/>
              <a:t>neg</a:t>
            </a:r>
            <a:r>
              <a:rPr lang="en-GB" dirty="0" smtClean="0"/>
              <a:t> near heavy atoms)</a:t>
            </a:r>
          </a:p>
          <a:p>
            <a:pPr lvl="1"/>
            <a:r>
              <a:rPr lang="en-GB" dirty="0" smtClean="0"/>
              <a:t>Unresolved twinning</a:t>
            </a:r>
          </a:p>
          <a:p>
            <a:pPr lvl="1"/>
            <a:r>
              <a:rPr lang="en-GB" dirty="0" smtClean="0"/>
              <a:t>Unresolved disorder</a:t>
            </a:r>
          </a:p>
          <a:p>
            <a:pPr lvl="1"/>
            <a:r>
              <a:rPr lang="en-GB" dirty="0" smtClean="0"/>
              <a:t>Unaccounted for solvents</a:t>
            </a:r>
          </a:p>
          <a:p>
            <a:pPr lvl="1"/>
            <a:r>
              <a:rPr lang="en-GB" dirty="0" smtClean="0"/>
              <a:t>Wrong atom type assignments</a:t>
            </a:r>
            <a:endParaRPr lang="en-GB" dirty="0"/>
          </a:p>
          <a:p>
            <a:pPr lvl="1"/>
            <a:r>
              <a:rPr lang="en-GB" dirty="0" smtClean="0"/>
              <a:t>Missing or too many H-atom</a:t>
            </a:r>
          </a:p>
          <a:p>
            <a:pPr lvl="1"/>
            <a:r>
              <a:rPr lang="en-GB" dirty="0" smtClean="0"/>
              <a:t>‘Bonding’ density on bonds</a:t>
            </a:r>
          </a:p>
        </p:txBody>
      </p:sp>
    </p:spTree>
    <p:extLst>
      <p:ext uri="{BB962C8B-B14F-4D97-AF65-F5344CB8AC3E}">
        <p14:creationId xmlns:p14="http://schemas.microsoft.com/office/powerpoint/2010/main" val="3195129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532242" cy="1169808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Density on Bonds for a Quality </a:t>
            </a:r>
            <a:r>
              <a:rPr lang="en-GB" dirty="0">
                <a:solidFill>
                  <a:srgbClr val="FF0000"/>
                </a:solidFill>
              </a:rPr>
              <a:t>S</a:t>
            </a:r>
            <a:r>
              <a:rPr lang="en-GB" dirty="0" smtClean="0">
                <a:solidFill>
                  <a:srgbClr val="FF0000"/>
                </a:solidFill>
              </a:rPr>
              <a:t>tructure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3" name="Afbeelding 2" descr="pict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51" y="978181"/>
            <a:ext cx="7861008" cy="5021263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561903" y="6126509"/>
            <a:ext cx="6268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Difference density map for AIM  style refinement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212378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Wrong Hydrogen Atom Positions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3" name="Afbeelding 2" descr="f1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185" y="1681518"/>
            <a:ext cx="5376406" cy="432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10161" y="2184850"/>
            <a:ext cx="142824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Red</a:t>
            </a:r>
            <a:r>
              <a:rPr lang="en-US" sz="2400" dirty="0" smtClean="0"/>
              <a:t>:</a:t>
            </a:r>
          </a:p>
          <a:p>
            <a:r>
              <a:rPr lang="en-US" sz="2400" dirty="0" smtClean="0"/>
              <a:t>Too much</a:t>
            </a:r>
          </a:p>
          <a:p>
            <a:r>
              <a:rPr lang="en-US" sz="2400" dirty="0"/>
              <a:t>d</a:t>
            </a:r>
            <a:r>
              <a:rPr lang="en-US" sz="2400" dirty="0" smtClean="0"/>
              <a:t>ensity</a:t>
            </a:r>
          </a:p>
          <a:p>
            <a:r>
              <a:rPr lang="en-US" sz="2400" dirty="0" smtClean="0"/>
              <a:t>In model</a:t>
            </a:r>
          </a:p>
          <a:p>
            <a:endParaRPr lang="en-US" sz="2400" dirty="0" smtClean="0"/>
          </a:p>
          <a:p>
            <a:r>
              <a:rPr lang="en-US" sz="2400" b="1" dirty="0" smtClean="0">
                <a:solidFill>
                  <a:srgbClr val="008000"/>
                </a:solidFill>
              </a:rPr>
              <a:t>Green</a:t>
            </a:r>
            <a:r>
              <a:rPr lang="en-US" sz="2400" dirty="0" smtClean="0"/>
              <a:t>:</a:t>
            </a:r>
          </a:p>
          <a:p>
            <a:r>
              <a:rPr lang="en-US" sz="2400" dirty="0" smtClean="0"/>
              <a:t>Too little</a:t>
            </a:r>
          </a:p>
          <a:p>
            <a:r>
              <a:rPr lang="en-US" sz="2400" dirty="0"/>
              <a:t>d</a:t>
            </a:r>
            <a:r>
              <a:rPr lang="en-US" sz="2400" dirty="0" smtClean="0"/>
              <a:t>ensity</a:t>
            </a:r>
          </a:p>
          <a:p>
            <a:r>
              <a:rPr lang="en-US" sz="2400" dirty="0" smtClean="0"/>
              <a:t>In model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46084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60" y="188660"/>
            <a:ext cx="8153280" cy="60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532800" y="6214253"/>
            <a:ext cx="8457120" cy="36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2452" rIns="81639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hangingPunct="1">
              <a:buClrTx/>
              <a:buFontTx/>
              <a:buNone/>
            </a:pPr>
            <a:r>
              <a:rPr lang="en-US"/>
              <a:t>Flexowriter for the creation and editing of programs and data</a:t>
            </a:r>
          </a:p>
        </p:txBody>
      </p:sp>
    </p:spTree>
    <p:extLst>
      <p:ext uri="{BB962C8B-B14F-4D97-AF65-F5344CB8AC3E}">
        <p14:creationId xmlns:p14="http://schemas.microsoft.com/office/powerpoint/2010/main" val="27737489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Absorption </a:t>
            </a:r>
            <a:r>
              <a:rPr lang="en-GB" dirty="0" err="1" smtClean="0">
                <a:solidFill>
                  <a:srgbClr val="FF0000"/>
                </a:solidFill>
              </a:rPr>
              <a:t>Artifacts</a:t>
            </a:r>
            <a:r>
              <a:rPr lang="en-GB" dirty="0" smtClean="0">
                <a:solidFill>
                  <a:srgbClr val="FF0000"/>
                </a:solidFill>
              </a:rPr>
              <a:t> (μ=6.45mm</a:t>
            </a:r>
            <a:r>
              <a:rPr lang="en-GB" baseline="30000" dirty="0" smtClean="0">
                <a:solidFill>
                  <a:srgbClr val="FF0000"/>
                </a:solidFill>
              </a:rPr>
              <a:t>-1</a:t>
            </a:r>
            <a:r>
              <a:rPr lang="en-GB" dirty="0" smtClean="0">
                <a:solidFill>
                  <a:srgbClr val="FF0000"/>
                </a:solidFill>
              </a:rPr>
              <a:t>)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1879600" y="2699435"/>
            <a:ext cx="228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file:///.file/id=6571367.25963400</a:t>
            </a:r>
          </a:p>
        </p:txBody>
      </p:sp>
      <p:pic>
        <p:nvPicPr>
          <p:cNvPr id="4" name="Afbeelding 3" descr="fig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6" y="1781361"/>
            <a:ext cx="4184920" cy="3128810"/>
          </a:xfrm>
          <a:prstGeom prst="rect">
            <a:avLst/>
          </a:prstGeom>
        </p:spPr>
      </p:pic>
      <p:pic>
        <p:nvPicPr>
          <p:cNvPr id="5" name="Afbeelding 4" descr="fig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726" y="1714412"/>
            <a:ext cx="4389635" cy="3195759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09007" y="5251293"/>
            <a:ext cx="418491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Typical  Difference map without</a:t>
            </a:r>
          </a:p>
          <a:p>
            <a:r>
              <a:rPr lang="en-GB" sz="2400" dirty="0" smtClean="0"/>
              <a:t>Absorption correction</a:t>
            </a:r>
          </a:p>
          <a:p>
            <a:r>
              <a:rPr lang="en-GB" sz="2400" dirty="0" smtClean="0"/>
              <a:t>Max density 1.40 eA</a:t>
            </a:r>
            <a:r>
              <a:rPr lang="en-GB" sz="2400" baseline="30000" dirty="0" smtClean="0"/>
              <a:t>-3</a:t>
            </a:r>
            <a:endParaRPr lang="en-GB" sz="2400" baseline="30000" dirty="0"/>
          </a:p>
        </p:txBody>
      </p:sp>
      <p:sp>
        <p:nvSpPr>
          <p:cNvPr id="7" name="Tekstvak 6"/>
          <p:cNvSpPr txBox="1"/>
          <p:nvPr/>
        </p:nvSpPr>
        <p:spPr>
          <a:xfrm>
            <a:off x="4393926" y="5251293"/>
            <a:ext cx="457843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Slight improvement after </a:t>
            </a:r>
            <a:r>
              <a:rPr lang="en-GB" sz="2400" dirty="0" err="1" smtClean="0"/>
              <a:t>multiscan</a:t>
            </a:r>
            <a:endParaRPr lang="en-GB" sz="2400" dirty="0" smtClean="0"/>
          </a:p>
          <a:p>
            <a:r>
              <a:rPr lang="en-GB" sz="2400" dirty="0" smtClean="0"/>
              <a:t>Absorption correction </a:t>
            </a:r>
          </a:p>
          <a:p>
            <a:r>
              <a:rPr lang="en-GB" sz="2400" dirty="0" smtClean="0"/>
              <a:t>Max density 0.80 eA</a:t>
            </a:r>
            <a:r>
              <a:rPr lang="en-GB" sz="2400" baseline="30000" dirty="0" smtClean="0"/>
              <a:t>-3</a:t>
            </a:r>
            <a:endParaRPr lang="en-GB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3181606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2242" cy="1143000"/>
          </a:xfrm>
        </p:spPr>
        <p:txBody>
          <a:bodyPr>
            <a:normAutofit fontScale="90000"/>
          </a:bodyPr>
          <a:lstStyle/>
          <a:p>
            <a:r>
              <a:rPr lang="en-GB" sz="4800" dirty="0" smtClean="0">
                <a:solidFill>
                  <a:srgbClr val="FF0000"/>
                </a:solidFill>
              </a:rPr>
              <a:t>F(</a:t>
            </a:r>
            <a:r>
              <a:rPr lang="en-GB" sz="4800" dirty="0" err="1" smtClean="0">
                <a:solidFill>
                  <a:srgbClr val="FF0000"/>
                </a:solidFill>
              </a:rPr>
              <a:t>obs</a:t>
            </a:r>
            <a:r>
              <a:rPr lang="en-GB" sz="4800" dirty="0" smtClean="0">
                <a:solidFill>
                  <a:srgbClr val="FF0000"/>
                </a:solidFill>
              </a:rPr>
              <a:t>) and F(</a:t>
            </a:r>
            <a:r>
              <a:rPr lang="en-GB" sz="4800" dirty="0" err="1" smtClean="0">
                <a:solidFill>
                  <a:srgbClr val="FF0000"/>
                </a:solidFill>
              </a:rPr>
              <a:t>obs</a:t>
            </a:r>
            <a:r>
              <a:rPr lang="en-GB" sz="4800" dirty="0" smtClean="0">
                <a:solidFill>
                  <a:srgbClr val="FF0000"/>
                </a:solidFill>
              </a:rPr>
              <a:t>)-F(</a:t>
            </a:r>
            <a:r>
              <a:rPr lang="en-GB" sz="4800" dirty="0" err="1" smtClean="0">
                <a:solidFill>
                  <a:srgbClr val="FF0000"/>
                </a:solidFill>
              </a:rPr>
              <a:t>calc</a:t>
            </a:r>
            <a:r>
              <a:rPr lang="en-GB" sz="4800" dirty="0" smtClean="0">
                <a:solidFill>
                  <a:srgbClr val="FF0000"/>
                </a:solidFill>
              </a:rPr>
              <a:t>) Maps</a:t>
            </a:r>
            <a:br>
              <a:rPr lang="en-GB" sz="4800" dirty="0" smtClean="0">
                <a:solidFill>
                  <a:srgbClr val="FF0000"/>
                </a:solidFill>
              </a:rPr>
            </a:br>
            <a:r>
              <a:rPr lang="en-GB" sz="2700" dirty="0" smtClean="0">
                <a:solidFill>
                  <a:srgbClr val="FF0000"/>
                </a:solidFill>
              </a:rPr>
              <a:t>Large peaks in a difference map are not due to truncation  ripples</a:t>
            </a:r>
            <a:endParaRPr lang="en-GB" sz="2700" dirty="0">
              <a:solidFill>
                <a:srgbClr val="FF0000"/>
              </a:solidFill>
            </a:endParaRPr>
          </a:p>
        </p:txBody>
      </p:sp>
      <p:pic>
        <p:nvPicPr>
          <p:cNvPr id="3" name="Afbeelding 2" descr="pict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2386"/>
            <a:ext cx="4060287" cy="3078057"/>
          </a:xfrm>
          <a:prstGeom prst="rect">
            <a:avLst/>
          </a:prstGeom>
        </p:spPr>
      </p:pic>
      <p:pic>
        <p:nvPicPr>
          <p:cNvPr id="4" name="Afbeelding 3" descr="pict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915" y="2052386"/>
            <a:ext cx="3959848" cy="2910943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2171303" y="3525297"/>
            <a:ext cx="459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Br</a:t>
            </a:r>
            <a:endParaRPr lang="en-GB" sz="2400" dirty="0"/>
          </a:p>
        </p:txBody>
      </p:sp>
      <p:sp>
        <p:nvSpPr>
          <p:cNvPr id="6" name="Tekstvak 5"/>
          <p:cNvSpPr txBox="1"/>
          <p:nvPr/>
        </p:nvSpPr>
        <p:spPr>
          <a:xfrm>
            <a:off x="6432965" y="3342309"/>
            <a:ext cx="591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Br</a:t>
            </a:r>
            <a:endParaRPr lang="en-GB" sz="2800" dirty="0"/>
          </a:p>
        </p:txBody>
      </p:sp>
      <p:sp>
        <p:nvSpPr>
          <p:cNvPr id="7" name="Tekstvak 6"/>
          <p:cNvSpPr txBox="1"/>
          <p:nvPr/>
        </p:nvSpPr>
        <p:spPr>
          <a:xfrm>
            <a:off x="167090" y="5615079"/>
            <a:ext cx="9157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Note the truncation ripples in the F(</a:t>
            </a:r>
            <a:r>
              <a:rPr lang="en-GB" sz="2000" dirty="0" err="1" smtClean="0"/>
              <a:t>obs</a:t>
            </a:r>
            <a:r>
              <a:rPr lang="en-GB" sz="2000" dirty="0" smtClean="0"/>
              <a:t>) map and absence in the F(</a:t>
            </a:r>
            <a:r>
              <a:rPr lang="en-GB" sz="2000" dirty="0" err="1" smtClean="0"/>
              <a:t>obs</a:t>
            </a:r>
            <a:r>
              <a:rPr lang="en-GB" sz="2000" dirty="0" smtClean="0"/>
              <a:t>)-F(</a:t>
            </a:r>
            <a:r>
              <a:rPr lang="en-GB" sz="2000" dirty="0" err="1" smtClean="0"/>
              <a:t>calc</a:t>
            </a:r>
            <a:r>
              <a:rPr lang="en-GB" sz="2000" dirty="0" smtClean="0"/>
              <a:t>)  map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210189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0000"/>
                </a:solidFill>
              </a:rPr>
              <a:t>Example: Validation of a </a:t>
            </a:r>
            <a:r>
              <a:rPr lang="en-GB" i="1" dirty="0">
                <a:solidFill>
                  <a:srgbClr val="FF0000"/>
                </a:solidFill>
              </a:rPr>
              <a:t>Crystalline Sponge Method</a:t>
            </a:r>
            <a:r>
              <a:rPr lang="en-GB" dirty="0">
                <a:solidFill>
                  <a:srgbClr val="FF0000"/>
                </a:solidFill>
              </a:rPr>
              <a:t> based Structure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Fujita et al. (2013) introduced a potentially  interesting new approach to obtain structural information for difficult to crystallize compounds </a:t>
            </a:r>
          </a:p>
          <a:p>
            <a:r>
              <a:rPr lang="en-GB" dirty="0" smtClean="0"/>
              <a:t>A MOF with suitable channels is used to soak in a molecule of interest for structure determination</a:t>
            </a:r>
          </a:p>
          <a:p>
            <a:r>
              <a:rPr lang="en-GB" dirty="0" smtClean="0"/>
              <a:t>Chem. Asian J. (2017), 12, 208-211 provides a good example of a suitable  MOF, [</a:t>
            </a:r>
            <a:r>
              <a:rPr lang="en-GB" dirty="0" err="1" smtClean="0"/>
              <a:t>CuBr</a:t>
            </a:r>
            <a:r>
              <a:rPr lang="en-GB" dirty="0" smtClean="0"/>
              <a:t>(benzene-1,3,5-triyl-triisonicotinate)]</a:t>
            </a:r>
            <a:r>
              <a:rPr lang="en-GB" baseline="-25000" dirty="0" smtClean="0"/>
              <a:t>n</a:t>
            </a:r>
            <a:r>
              <a:rPr lang="en-GB" dirty="0" smtClean="0"/>
              <a:t>, soaked with 1-acetonaphthone as guest.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9640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0306"/>
          </a:xfrm>
        </p:spPr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Replace CS</a:t>
            </a:r>
            <a:r>
              <a:rPr lang="en-GB" baseline="-25000" dirty="0" smtClean="0">
                <a:solidFill>
                  <a:srgbClr val="FF0000"/>
                </a:solidFill>
              </a:rPr>
              <a:t>2</a:t>
            </a:r>
            <a:r>
              <a:rPr lang="en-GB" dirty="0" smtClean="0">
                <a:solidFill>
                  <a:srgbClr val="FF0000"/>
                </a:solidFill>
              </a:rPr>
              <a:t> with Guest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3" name="Afbeelding 2" descr="Fig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70" y="1544497"/>
            <a:ext cx="7867230" cy="5118279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7723698" y="5594515"/>
            <a:ext cx="789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CS</a:t>
            </a:r>
            <a:r>
              <a:rPr lang="en-GB" sz="3600" baseline="-25000" dirty="0" smtClean="0"/>
              <a:t>2</a:t>
            </a:r>
            <a:endParaRPr lang="en-GB" sz="3600" baseline="-25000" dirty="0"/>
          </a:p>
        </p:txBody>
      </p:sp>
      <p:pic>
        <p:nvPicPr>
          <p:cNvPr id="5" name="Afbeelding 4" descr="schem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675055"/>
            <a:ext cx="1959352" cy="1821045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10293984" y="4790560"/>
            <a:ext cx="386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Wingdings"/>
                <a:ea typeface="Wingdings"/>
                <a:cs typeface="Wingdings"/>
              </a:rPr>
              <a:t></a:t>
            </a:r>
            <a:endParaRPr lang="en-GB" dirty="0"/>
          </a:p>
        </p:txBody>
      </p:sp>
      <p:sp>
        <p:nvSpPr>
          <p:cNvPr id="7" name="Tekstvak 6"/>
          <p:cNvSpPr txBox="1"/>
          <p:nvPr/>
        </p:nvSpPr>
        <p:spPr>
          <a:xfrm>
            <a:off x="1270118" y="3638151"/>
            <a:ext cx="5149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Wingdings"/>
                <a:ea typeface="Wingdings"/>
                <a:cs typeface="Wingdings"/>
                <a:sym typeface="Wingdings"/>
              </a:rPr>
              <a:t></a:t>
            </a:r>
            <a:endParaRPr lang="en-GB" sz="4400" dirty="0"/>
          </a:p>
        </p:txBody>
      </p:sp>
      <p:sp>
        <p:nvSpPr>
          <p:cNvPr id="8" name="Tekstvak 7"/>
          <p:cNvSpPr txBox="1"/>
          <p:nvPr/>
        </p:nvSpPr>
        <p:spPr>
          <a:xfrm>
            <a:off x="7122966" y="4993877"/>
            <a:ext cx="3563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Wingdings"/>
                <a:ea typeface="Wingdings"/>
                <a:cs typeface="Wingdings"/>
                <a:sym typeface="Wingdings"/>
              </a:rPr>
              <a:t></a:t>
            </a:r>
            <a:endParaRPr lang="en-GB" sz="4400" dirty="0"/>
          </a:p>
        </p:txBody>
      </p:sp>
      <p:sp>
        <p:nvSpPr>
          <p:cNvPr id="9" name="Tekstvak 8"/>
          <p:cNvSpPr txBox="1"/>
          <p:nvPr/>
        </p:nvSpPr>
        <p:spPr>
          <a:xfrm>
            <a:off x="1605811" y="1240937"/>
            <a:ext cx="5466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Two independent infinite channels A &amp; B (~700 Å</a:t>
            </a:r>
            <a:r>
              <a:rPr lang="en-GB" baseline="30000" dirty="0" smtClean="0"/>
              <a:t>3</a:t>
            </a:r>
            <a:r>
              <a:rPr lang="en-GB" dirty="0" smtClean="0"/>
              <a:t> each)</a:t>
            </a:r>
            <a:endParaRPr lang="en-GB" dirty="0"/>
          </a:p>
        </p:txBody>
      </p:sp>
      <p:sp>
        <p:nvSpPr>
          <p:cNvPr id="10" name="Tekstvak 9"/>
          <p:cNvSpPr txBox="1"/>
          <p:nvPr/>
        </p:nvSpPr>
        <p:spPr>
          <a:xfrm>
            <a:off x="7853877" y="4219185"/>
            <a:ext cx="9499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40%</a:t>
            </a:r>
          </a:p>
          <a:p>
            <a:r>
              <a:rPr lang="en-GB" dirty="0" smtClean="0"/>
              <a:t>Solvent</a:t>
            </a:r>
          </a:p>
          <a:p>
            <a:r>
              <a:rPr lang="en-GB" dirty="0" smtClean="0"/>
              <a:t>Channel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8220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Host + Guests in MOF Framework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3" name="Afbeelding 2" descr="fig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52" y="1417638"/>
            <a:ext cx="7584657" cy="5172221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7112000" y="4362824"/>
            <a:ext cx="165670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P2</a:t>
            </a:r>
            <a:r>
              <a:rPr lang="en-GB" baseline="-25000" dirty="0" smtClean="0"/>
              <a:t>1</a:t>
            </a:r>
            <a:r>
              <a:rPr lang="en-GB" dirty="0" smtClean="0"/>
              <a:t>/c</a:t>
            </a:r>
          </a:p>
          <a:p>
            <a:r>
              <a:rPr lang="en-GB" dirty="0" smtClean="0"/>
              <a:t>R1    =  0.05</a:t>
            </a:r>
          </a:p>
          <a:p>
            <a:r>
              <a:rPr lang="en-GB" dirty="0" smtClean="0"/>
              <a:t>wR2 =  0.18</a:t>
            </a:r>
          </a:p>
          <a:p>
            <a:r>
              <a:rPr lang="en-GB" dirty="0" smtClean="0"/>
              <a:t>S      =  1.066</a:t>
            </a:r>
          </a:p>
          <a:p>
            <a:r>
              <a:rPr lang="el-GR" dirty="0" smtClean="0"/>
              <a:t>Ρ</a:t>
            </a:r>
            <a:r>
              <a:rPr lang="en-GB" baseline="-25000" dirty="0" smtClean="0"/>
              <a:t>min</a:t>
            </a:r>
            <a:r>
              <a:rPr lang="en-GB" dirty="0" smtClean="0"/>
              <a:t> = -1.26e/Å</a:t>
            </a:r>
            <a:r>
              <a:rPr lang="en-GB" baseline="30000" dirty="0" smtClean="0"/>
              <a:t>3</a:t>
            </a:r>
          </a:p>
          <a:p>
            <a:r>
              <a:rPr lang="el-GR" dirty="0" smtClean="0"/>
              <a:t>Ρ</a:t>
            </a:r>
            <a:r>
              <a:rPr lang="en-GB" baseline="-25000" dirty="0" smtClean="0"/>
              <a:t>max </a:t>
            </a:r>
            <a:r>
              <a:rPr lang="en-GB" dirty="0" smtClean="0"/>
              <a:t>=  1.74e/Å</a:t>
            </a:r>
            <a:r>
              <a:rPr lang="en-GB" baseline="30000" dirty="0" smtClean="0"/>
              <a:t>3</a:t>
            </a:r>
            <a:endParaRPr lang="en-GB" baseline="30000" dirty="0"/>
          </a:p>
        </p:txBody>
      </p:sp>
      <p:sp>
        <p:nvSpPr>
          <p:cNvPr id="5" name="Tekstvak 4"/>
          <p:cNvSpPr txBox="1"/>
          <p:nvPr/>
        </p:nvSpPr>
        <p:spPr>
          <a:xfrm>
            <a:off x="7799294" y="3600824"/>
            <a:ext cx="538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93K</a:t>
            </a:r>
            <a:endParaRPr lang="en-GB" dirty="0"/>
          </a:p>
        </p:txBody>
      </p:sp>
      <p:sp>
        <p:nvSpPr>
          <p:cNvPr id="6" name="Tekstvak 5"/>
          <p:cNvSpPr txBox="1"/>
          <p:nvPr/>
        </p:nvSpPr>
        <p:spPr>
          <a:xfrm>
            <a:off x="179294" y="1255059"/>
            <a:ext cx="268941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Guests are:</a:t>
            </a:r>
          </a:p>
          <a:p>
            <a:r>
              <a:rPr lang="en-GB" sz="2400" dirty="0" smtClean="0"/>
              <a:t>1-acetonaphthone</a:t>
            </a:r>
          </a:p>
          <a:p>
            <a:r>
              <a:rPr lang="en-GB" sz="2400" dirty="0" smtClean="0"/>
              <a:t>CS</a:t>
            </a:r>
            <a:r>
              <a:rPr lang="en-GB" sz="2400" baseline="-25000" dirty="0" smtClean="0"/>
              <a:t>2</a:t>
            </a:r>
            <a:endParaRPr lang="en-GB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528413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8131"/>
          </a:xfrm>
        </p:spPr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Validation Report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4923" y="1387231"/>
            <a:ext cx="8794605" cy="5119077"/>
          </a:xfrm>
        </p:spPr>
        <p:txBody>
          <a:bodyPr>
            <a:normAutofit/>
          </a:bodyPr>
          <a:lstStyle/>
          <a:p>
            <a:r>
              <a:rPr lang="en-GB" dirty="0" smtClean="0"/>
              <a:t>There are only  C &amp; G Alerts that ask for attention</a:t>
            </a:r>
          </a:p>
          <a:p>
            <a:r>
              <a:rPr lang="en-GB" dirty="0" smtClean="0"/>
              <a:t>The largest residual density maxima, up to 1.71e/Å</a:t>
            </a:r>
            <a:r>
              <a:rPr lang="en-GB" baseline="30000" dirty="0" smtClean="0"/>
              <a:t>3</a:t>
            </a:r>
            <a:r>
              <a:rPr lang="en-GB" dirty="0" smtClean="0"/>
              <a:t>, are near the CS</a:t>
            </a:r>
            <a:r>
              <a:rPr lang="en-GB" baseline="-25000" dirty="0" smtClean="0"/>
              <a:t>2</a:t>
            </a:r>
            <a:r>
              <a:rPr lang="en-GB" dirty="0" smtClean="0"/>
              <a:t> solvent molecules, suggesting residual unaccounted for solvent disorder.</a:t>
            </a:r>
          </a:p>
          <a:p>
            <a:r>
              <a:rPr lang="en-GB" dirty="0" smtClean="0"/>
              <a:t>High  SHELXL  optimized second weight parameter.</a:t>
            </a:r>
          </a:p>
          <a:p>
            <a:r>
              <a:rPr lang="en-GB" dirty="0" smtClean="0"/>
              <a:t>Unusually large number of 355 missing reflections </a:t>
            </a:r>
          </a:p>
          <a:p>
            <a:r>
              <a:rPr lang="en-GB" dirty="0" smtClean="0"/>
              <a:t>Various constraints  and restraints are used on bonds and displacement parameters</a:t>
            </a:r>
          </a:p>
          <a:p>
            <a:pPr marL="0" indent="0">
              <a:buNone/>
            </a:pPr>
            <a:endParaRPr lang="en-GB" sz="2800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8587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Scientific Questions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6308" y="1417638"/>
            <a:ext cx="8530492" cy="4708525"/>
          </a:xfrm>
        </p:spPr>
        <p:txBody>
          <a:bodyPr>
            <a:noAutofit/>
          </a:bodyPr>
          <a:lstStyle/>
          <a:p>
            <a:r>
              <a:rPr lang="en-GB" sz="3600" dirty="0" smtClean="0"/>
              <a:t>What is the quality of the MOF framework </a:t>
            </a:r>
          </a:p>
          <a:p>
            <a:r>
              <a:rPr lang="en-GB" sz="3600" dirty="0" smtClean="0"/>
              <a:t>What is the saturation in the </a:t>
            </a:r>
            <a:r>
              <a:rPr lang="en-GB" sz="3600" i="1" dirty="0" smtClean="0"/>
              <a:t>A</a:t>
            </a:r>
            <a:r>
              <a:rPr lang="en-GB" sz="3600" dirty="0" smtClean="0"/>
              <a:t> &amp; </a:t>
            </a:r>
            <a:r>
              <a:rPr lang="en-GB" sz="3600" i="1" dirty="0" smtClean="0"/>
              <a:t>B</a:t>
            </a:r>
            <a:r>
              <a:rPr lang="en-GB" sz="3600" dirty="0" smtClean="0"/>
              <a:t> channels with the target guest molecule (Reported as 80% and 100% respectively)</a:t>
            </a:r>
          </a:p>
          <a:p>
            <a:r>
              <a:rPr lang="en-GB" sz="3600" dirty="0" smtClean="0"/>
              <a:t>The amount of residual CS</a:t>
            </a:r>
            <a:r>
              <a:rPr lang="en-GB" sz="3600" baseline="-25000" dirty="0" smtClean="0"/>
              <a:t>2</a:t>
            </a:r>
            <a:r>
              <a:rPr lang="en-GB" sz="3600" dirty="0" smtClean="0"/>
              <a:t> solvent in the A &amp; B Channels.</a:t>
            </a:r>
            <a:endParaRPr lang="en-GB" sz="3600" i="1" dirty="0" smtClean="0"/>
          </a:p>
          <a:p>
            <a:r>
              <a:rPr lang="en-GB" sz="3600" dirty="0" smtClean="0"/>
              <a:t>The quality of the geometry of the target guest molecules.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436060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The VOID/SQUEEZE Test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22543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 smtClean="0"/>
              <a:t>PLATON/SQUEEZE/SHELXL201x unrestrained refinement based on the MOF structure</a:t>
            </a:r>
            <a:r>
              <a:rPr lang="en-GB" dirty="0"/>
              <a:t> </a:t>
            </a:r>
            <a:r>
              <a:rPr lang="en-GB" dirty="0" smtClean="0"/>
              <a:t>with non-framework atoms removed.</a:t>
            </a:r>
          </a:p>
          <a:p>
            <a:r>
              <a:rPr lang="en-GB" dirty="0" smtClean="0"/>
              <a:t> Convergence reached at R</a:t>
            </a:r>
            <a:r>
              <a:rPr lang="en-GB" baseline="-25000" dirty="0" smtClean="0"/>
              <a:t>1</a:t>
            </a:r>
            <a:r>
              <a:rPr lang="en-GB" dirty="0" smtClean="0"/>
              <a:t> = 0.0226, wR</a:t>
            </a:r>
            <a:r>
              <a:rPr lang="en-GB" baseline="-25000" dirty="0" smtClean="0"/>
              <a:t>2</a:t>
            </a:r>
            <a:r>
              <a:rPr lang="en-GB" dirty="0" smtClean="0"/>
              <a:t> = 0.0644, S = 1.085, -0.35 &lt; </a:t>
            </a:r>
            <a:r>
              <a:rPr lang="en-GB" dirty="0" err="1" smtClean="0"/>
              <a:t>Δρ</a:t>
            </a:r>
            <a:r>
              <a:rPr lang="en-GB" dirty="0" smtClean="0"/>
              <a:t> &lt; 0.43 e/Å</a:t>
            </a:r>
            <a:r>
              <a:rPr lang="en-GB" baseline="30000" dirty="0" smtClean="0"/>
              <a:t>3</a:t>
            </a:r>
            <a:r>
              <a:rPr lang="en-GB" dirty="0"/>
              <a:t>. Reflection data of high </a:t>
            </a:r>
            <a:r>
              <a:rPr lang="en-GB" dirty="0" smtClean="0"/>
              <a:t>quality. Framework model good.</a:t>
            </a:r>
          </a:p>
          <a:p>
            <a:r>
              <a:rPr lang="en-GB" dirty="0" smtClean="0"/>
              <a:t>The solvent channels A &amp; B contain about the same amount of ‘electrons’ (221 &amp; 223 e).</a:t>
            </a:r>
          </a:p>
          <a:p>
            <a:r>
              <a:rPr lang="en-GB" dirty="0" smtClean="0"/>
              <a:t>Conclusion: The published disorder model is incomplete with R</a:t>
            </a:r>
            <a:r>
              <a:rPr lang="en-GB" baseline="-25000" dirty="0" smtClean="0"/>
              <a:t>1</a:t>
            </a:r>
            <a:r>
              <a:rPr lang="en-GB" dirty="0" smtClean="0"/>
              <a:t> = 0.0529, wR</a:t>
            </a:r>
            <a:r>
              <a:rPr lang="en-GB" baseline="-25000" dirty="0" smtClean="0"/>
              <a:t>2</a:t>
            </a:r>
            <a:r>
              <a:rPr lang="en-GB" dirty="0" smtClean="0"/>
              <a:t> </a:t>
            </a:r>
            <a:r>
              <a:rPr lang="en-GB" dirty="0"/>
              <a:t>= </a:t>
            </a:r>
            <a:r>
              <a:rPr lang="en-GB" dirty="0" smtClean="0"/>
              <a:t>0.1818, S = 1.066, </a:t>
            </a:r>
            <a:r>
              <a:rPr lang="el-GR" dirty="0" smtClean="0"/>
              <a:t>Ρ</a:t>
            </a:r>
            <a:r>
              <a:rPr lang="en-GB" baseline="-25000" dirty="0" smtClean="0"/>
              <a:t>min</a:t>
            </a:r>
            <a:r>
              <a:rPr lang="en-GB" dirty="0" smtClean="0"/>
              <a:t> </a:t>
            </a:r>
            <a:r>
              <a:rPr lang="en-GB" dirty="0"/>
              <a:t>= -1.26e</a:t>
            </a:r>
            <a:r>
              <a:rPr lang="en-GB" dirty="0" smtClean="0"/>
              <a:t>/Å</a:t>
            </a:r>
            <a:r>
              <a:rPr lang="en-GB" baseline="30000" dirty="0" smtClean="0"/>
              <a:t>3</a:t>
            </a:r>
            <a:r>
              <a:rPr lang="en-GB" dirty="0" smtClean="0"/>
              <a:t>,</a:t>
            </a:r>
            <a:r>
              <a:rPr lang="en-GB" baseline="30000" dirty="0"/>
              <a:t> </a:t>
            </a:r>
            <a:r>
              <a:rPr lang="el-GR" dirty="0" smtClean="0"/>
              <a:t>Ρ</a:t>
            </a:r>
            <a:r>
              <a:rPr lang="en-GB" baseline="-25000" dirty="0" smtClean="0"/>
              <a:t>max </a:t>
            </a:r>
            <a:r>
              <a:rPr lang="en-GB" dirty="0"/>
              <a:t>= </a:t>
            </a:r>
            <a:r>
              <a:rPr lang="en-GB" dirty="0" smtClean="0"/>
              <a:t>1.74e</a:t>
            </a:r>
            <a:r>
              <a:rPr lang="en-GB" dirty="0"/>
              <a:t>/</a:t>
            </a:r>
            <a:r>
              <a:rPr lang="en-GB" dirty="0" smtClean="0"/>
              <a:t>Å</a:t>
            </a:r>
            <a:r>
              <a:rPr lang="en-GB" baseline="30000" dirty="0" smtClean="0"/>
              <a:t>3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586522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New test-model refinement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r>
              <a:rPr lang="en-GB" dirty="0" smtClean="0"/>
              <a:t>The populations of both main guest molecules are now refined, keeping the authors constraints and restraints.</a:t>
            </a:r>
          </a:p>
          <a:p>
            <a:r>
              <a:rPr lang="en-GB" dirty="0" smtClean="0"/>
              <a:t>Populations of the target molecules  converged to 0.793(4) in the A channel and 0.769(5) in the B channel.</a:t>
            </a:r>
          </a:p>
          <a:p>
            <a:r>
              <a:rPr lang="en-GB" dirty="0" smtClean="0"/>
              <a:t>A slightly better convergence was reached at R</a:t>
            </a:r>
            <a:r>
              <a:rPr lang="en-GB" baseline="-25000" dirty="0" smtClean="0"/>
              <a:t>1</a:t>
            </a:r>
            <a:r>
              <a:rPr lang="en-GB" dirty="0" smtClean="0"/>
              <a:t> </a:t>
            </a:r>
            <a:r>
              <a:rPr lang="en-GB" dirty="0"/>
              <a:t>= </a:t>
            </a:r>
            <a:r>
              <a:rPr lang="en-GB" dirty="0" smtClean="0"/>
              <a:t>0.0509, </a:t>
            </a:r>
            <a:r>
              <a:rPr lang="en-GB" dirty="0"/>
              <a:t>wR</a:t>
            </a:r>
            <a:r>
              <a:rPr lang="en-GB" baseline="-25000" dirty="0"/>
              <a:t>2</a:t>
            </a:r>
            <a:r>
              <a:rPr lang="en-GB" dirty="0"/>
              <a:t> = </a:t>
            </a:r>
            <a:r>
              <a:rPr lang="en-GB" dirty="0" smtClean="0"/>
              <a:t>0.1705, </a:t>
            </a:r>
            <a:r>
              <a:rPr lang="en-GB" dirty="0"/>
              <a:t>S = </a:t>
            </a:r>
            <a:r>
              <a:rPr lang="en-GB" dirty="0" smtClean="0"/>
              <a:t>1.067, </a:t>
            </a:r>
            <a:r>
              <a:rPr lang="el-GR" dirty="0" smtClean="0"/>
              <a:t>Ρ</a:t>
            </a:r>
            <a:r>
              <a:rPr lang="en-GB" baseline="-25000" dirty="0" smtClean="0"/>
              <a:t>min</a:t>
            </a:r>
            <a:r>
              <a:rPr lang="en-GB" dirty="0" smtClean="0"/>
              <a:t> </a:t>
            </a:r>
            <a:r>
              <a:rPr lang="en-GB" dirty="0"/>
              <a:t>= </a:t>
            </a:r>
            <a:r>
              <a:rPr lang="en-GB" dirty="0" smtClean="0"/>
              <a:t>-0.93e</a:t>
            </a:r>
            <a:r>
              <a:rPr lang="en-GB" dirty="0"/>
              <a:t>/Å</a:t>
            </a:r>
            <a:r>
              <a:rPr lang="en-GB" baseline="30000" dirty="0"/>
              <a:t>3</a:t>
            </a:r>
            <a:r>
              <a:rPr lang="en-GB" dirty="0"/>
              <a:t>,</a:t>
            </a:r>
            <a:r>
              <a:rPr lang="en-GB" baseline="30000" dirty="0"/>
              <a:t> </a:t>
            </a:r>
            <a:r>
              <a:rPr lang="el-GR" dirty="0"/>
              <a:t>Ρ</a:t>
            </a:r>
            <a:r>
              <a:rPr lang="en-GB" baseline="-25000" dirty="0"/>
              <a:t>max </a:t>
            </a:r>
            <a:r>
              <a:rPr lang="en-GB" dirty="0"/>
              <a:t>= </a:t>
            </a:r>
            <a:r>
              <a:rPr lang="en-GB" dirty="0" smtClean="0"/>
              <a:t>1.76e</a:t>
            </a:r>
            <a:r>
              <a:rPr lang="en-GB" dirty="0"/>
              <a:t>/</a:t>
            </a:r>
            <a:r>
              <a:rPr lang="en-GB" dirty="0" smtClean="0"/>
              <a:t>Å</a:t>
            </a:r>
            <a:r>
              <a:rPr lang="en-GB" baseline="30000" dirty="0" smtClean="0"/>
              <a:t>3</a:t>
            </a:r>
          </a:p>
          <a:p>
            <a:endParaRPr lang="en-GB" baseline="30000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1133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Fig4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113" y="429027"/>
            <a:ext cx="3621556" cy="2797257"/>
          </a:xfrm>
          <a:prstGeom prst="rect">
            <a:avLst/>
          </a:prstGeom>
        </p:spPr>
      </p:pic>
      <p:pic>
        <p:nvPicPr>
          <p:cNvPr id="3" name="Afbeelding 2" descr="Fig4b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49" y="429027"/>
            <a:ext cx="4050651" cy="2934545"/>
          </a:xfrm>
          <a:prstGeom prst="rect">
            <a:avLst/>
          </a:prstGeom>
        </p:spPr>
      </p:pic>
      <p:pic>
        <p:nvPicPr>
          <p:cNvPr id="4" name="Afbeelding 3" descr="Fig5a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84" y="3009626"/>
            <a:ext cx="3844685" cy="3151205"/>
          </a:xfrm>
          <a:prstGeom prst="rect">
            <a:avLst/>
          </a:prstGeom>
        </p:spPr>
      </p:pic>
      <p:pic>
        <p:nvPicPr>
          <p:cNvPr id="5" name="Afbeelding 4" descr="Fig5b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39" y="3363572"/>
            <a:ext cx="4054942" cy="2797259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295444" y="3363572"/>
            <a:ext cx="61555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A</a:t>
            </a:r>
            <a:endParaRPr lang="en-GB" sz="3200" dirty="0"/>
          </a:p>
        </p:txBody>
      </p:sp>
      <p:sp>
        <p:nvSpPr>
          <p:cNvPr id="7" name="Tekstvak 6"/>
          <p:cNvSpPr txBox="1"/>
          <p:nvPr/>
        </p:nvSpPr>
        <p:spPr>
          <a:xfrm>
            <a:off x="6384924" y="3363572"/>
            <a:ext cx="4078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B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4256616" y="257416"/>
            <a:ext cx="16598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0.1 Å</a:t>
            </a:r>
            <a:r>
              <a:rPr lang="en-GB" sz="3200" baseline="30000" dirty="0" smtClean="0"/>
              <a:t>-3</a:t>
            </a:r>
            <a:endParaRPr lang="en-GB" sz="3200" baseline="30000" dirty="0"/>
          </a:p>
        </p:txBody>
      </p:sp>
      <p:sp>
        <p:nvSpPr>
          <p:cNvPr id="9" name="Tekstvak 8"/>
          <p:cNvSpPr txBox="1"/>
          <p:nvPr/>
        </p:nvSpPr>
        <p:spPr>
          <a:xfrm>
            <a:off x="4548400" y="4822266"/>
            <a:ext cx="10441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50%</a:t>
            </a:r>
            <a:endParaRPr lang="en-GB" sz="3200" dirty="0"/>
          </a:p>
        </p:txBody>
      </p:sp>
      <p:sp>
        <p:nvSpPr>
          <p:cNvPr id="10" name="Tekstvak 9"/>
          <p:cNvSpPr txBox="1"/>
          <p:nvPr/>
        </p:nvSpPr>
        <p:spPr>
          <a:xfrm>
            <a:off x="1098481" y="6160831"/>
            <a:ext cx="159623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0.793(4)</a:t>
            </a:r>
            <a:endParaRPr lang="en-GB" sz="3200" dirty="0"/>
          </a:p>
        </p:txBody>
      </p:sp>
      <p:sp>
        <p:nvSpPr>
          <p:cNvPr id="11" name="Tekstvak 10"/>
          <p:cNvSpPr txBox="1"/>
          <p:nvPr/>
        </p:nvSpPr>
        <p:spPr>
          <a:xfrm>
            <a:off x="6384924" y="6160831"/>
            <a:ext cx="15770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0.769(5)</a:t>
            </a:r>
            <a:endParaRPr lang="en-GB" sz="3200" dirty="0"/>
          </a:p>
        </p:txBody>
      </p:sp>
      <p:sp>
        <p:nvSpPr>
          <p:cNvPr id="12" name="Tekstvak 11"/>
          <p:cNvSpPr txBox="1"/>
          <p:nvPr/>
        </p:nvSpPr>
        <p:spPr>
          <a:xfrm>
            <a:off x="4698582" y="3575538"/>
            <a:ext cx="11442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93K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19520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52" y="145268"/>
            <a:ext cx="3550590" cy="2752247"/>
          </a:xfrm>
          <a:prstGeom prst="rect">
            <a:avLst/>
          </a:prstGeom>
        </p:spPr>
      </p:pic>
      <p:pic>
        <p:nvPicPr>
          <p:cNvPr id="3" name="Afbeelding 2" descr="p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527" y="145267"/>
            <a:ext cx="3662862" cy="2752247"/>
          </a:xfrm>
          <a:prstGeom prst="rect">
            <a:avLst/>
          </a:prstGeom>
        </p:spPr>
      </p:pic>
      <p:pic>
        <p:nvPicPr>
          <p:cNvPr id="4" name="Afbeelding 3" descr="p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9131"/>
            <a:ext cx="5967984" cy="2694432"/>
          </a:xfrm>
          <a:prstGeom prst="rect">
            <a:avLst/>
          </a:prstGeom>
        </p:spPr>
      </p:pic>
      <p:pic>
        <p:nvPicPr>
          <p:cNvPr id="5" name="Afbeelding 4" descr="p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580" y="3499131"/>
            <a:ext cx="2779776" cy="257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48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Residual Disordered Solvents in the A Channel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3" name="Afbeelding 2" descr="fig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33269"/>
            <a:ext cx="3850907" cy="3449380"/>
          </a:xfrm>
          <a:prstGeom prst="rect">
            <a:avLst/>
          </a:prstGeom>
        </p:spPr>
      </p:pic>
      <p:pic>
        <p:nvPicPr>
          <p:cNvPr id="4" name="Afbeelding 3" descr="Fig4b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365" y="1733270"/>
            <a:ext cx="4063523" cy="344938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225175" y="1524000"/>
            <a:ext cx="155388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~0.2</a:t>
            </a:r>
            <a:endParaRPr lang="en-GB" sz="3200" dirty="0"/>
          </a:p>
        </p:txBody>
      </p:sp>
      <p:sp>
        <p:nvSpPr>
          <p:cNvPr id="6" name="Tekstvak 5"/>
          <p:cNvSpPr txBox="1"/>
          <p:nvPr/>
        </p:nvSpPr>
        <p:spPr>
          <a:xfrm>
            <a:off x="2958353" y="1733269"/>
            <a:ext cx="14303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~0.44</a:t>
            </a:r>
            <a:endParaRPr lang="en-GB" sz="3200" dirty="0"/>
          </a:p>
        </p:txBody>
      </p:sp>
      <p:sp>
        <p:nvSpPr>
          <p:cNvPr id="7" name="Tekstvak 6"/>
          <p:cNvSpPr txBox="1"/>
          <p:nvPr/>
        </p:nvSpPr>
        <p:spPr>
          <a:xfrm>
            <a:off x="616857" y="4499429"/>
            <a:ext cx="93974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~0.8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11008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Evaluation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Residual solvent coinciding with the target guest may seriously effect the quality of the geometry of the guest</a:t>
            </a:r>
            <a:r>
              <a:rPr lang="en-GB" dirty="0"/>
              <a:t>. </a:t>
            </a:r>
            <a:endParaRPr lang="en-GB" dirty="0" smtClean="0"/>
          </a:p>
          <a:p>
            <a:r>
              <a:rPr lang="en-GB" dirty="0" smtClean="0"/>
              <a:t>C</a:t>
            </a:r>
            <a:r>
              <a:rPr lang="en-GB" dirty="0"/>
              <a:t>-C bonds in the </a:t>
            </a:r>
            <a:r>
              <a:rPr lang="en-GB" i="1" dirty="0"/>
              <a:t>A </a:t>
            </a:r>
            <a:r>
              <a:rPr lang="en-GB" dirty="0"/>
              <a:t>channel guest deviate by -0.10 to 0.06 </a:t>
            </a:r>
            <a:r>
              <a:rPr lang="en-GB" dirty="0" err="1"/>
              <a:t>Å</a:t>
            </a:r>
            <a:r>
              <a:rPr lang="en-GB" dirty="0"/>
              <a:t> from expected </a:t>
            </a:r>
            <a:r>
              <a:rPr lang="en-GB" dirty="0" smtClean="0"/>
              <a:t>values</a:t>
            </a:r>
          </a:p>
          <a:p>
            <a:r>
              <a:rPr lang="en-GB" dirty="0" smtClean="0"/>
              <a:t>It might be difficult to distinguish between N, C or O in a particular site without prior information as might be the case with natural products.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4569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Valid </a:t>
            </a:r>
            <a:r>
              <a:rPr lang="en-GB" i="1" dirty="0" smtClean="0">
                <a:solidFill>
                  <a:srgbClr val="FF0000"/>
                </a:solidFill>
              </a:rPr>
              <a:t>versus</a:t>
            </a:r>
            <a:r>
              <a:rPr lang="en-GB" dirty="0" smtClean="0">
                <a:solidFill>
                  <a:srgbClr val="FF0000"/>
                </a:solidFill>
              </a:rPr>
              <a:t> Value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A structure report is ‘valid’ when the reported results include the experimental data, the authors interpretation of the data, the way that those results were obtained and all non-standard issues discussed.</a:t>
            </a:r>
          </a:p>
          <a:p>
            <a:r>
              <a:rPr lang="en-GB" dirty="0" smtClean="0"/>
              <a:t>The value of the report depends on what new information is obtained, relevant for the related research. The value of heavily constrained and restrained structures might be limited.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5821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1863"/>
          </a:xfrm>
        </p:spPr>
        <p:txBody>
          <a:bodyPr/>
          <a:lstStyle/>
          <a:p>
            <a:r>
              <a:rPr lang="nl-NL" dirty="0" err="1">
                <a:solidFill>
                  <a:srgbClr val="FF0000"/>
                </a:solidFill>
                <a:latin typeface="Calibri" charset="0"/>
                <a:ea typeface="MS PGothic" charset="0"/>
              </a:rPr>
              <a:t>Final</a:t>
            </a:r>
            <a:r>
              <a:rPr lang="nl-NL" dirty="0">
                <a:solidFill>
                  <a:srgbClr val="FF0000"/>
                </a:solidFill>
                <a:latin typeface="Calibri" charset="0"/>
                <a:ea typeface="MS PGothic" charset="0"/>
              </a:rPr>
              <a:t> </a:t>
            </a:r>
            <a:r>
              <a:rPr lang="nl-NL" dirty="0" err="1" smtClean="0">
                <a:solidFill>
                  <a:srgbClr val="FF0000"/>
                </a:solidFill>
                <a:latin typeface="Calibri" charset="0"/>
                <a:ea typeface="MS PGothic" charset="0"/>
              </a:rPr>
              <a:t>Comments</a:t>
            </a:r>
            <a:r>
              <a:rPr lang="nl-NL" dirty="0" smtClean="0">
                <a:solidFill>
                  <a:srgbClr val="FF0000"/>
                </a:solidFill>
                <a:latin typeface="Calibri" charset="0"/>
                <a:ea typeface="MS PGothic" charset="0"/>
              </a:rPr>
              <a:t> on ALERTS</a:t>
            </a:r>
            <a:endParaRPr lang="nl-NL" dirty="0">
              <a:solidFill>
                <a:srgbClr val="FF0000"/>
              </a:solidFill>
              <a:latin typeface="Calibri" charset="0"/>
              <a:ea typeface="MS PGothic" charset="0"/>
            </a:endParaRPr>
          </a:p>
        </p:txBody>
      </p:sp>
      <p:sp>
        <p:nvSpPr>
          <p:cNvPr id="21507" name="Tijdelijke aanduiding voor inhoud 4"/>
          <p:cNvSpPr>
            <a:spLocks noGrp="1"/>
          </p:cNvSpPr>
          <p:nvPr>
            <p:ph idx="1"/>
          </p:nvPr>
        </p:nvSpPr>
        <p:spPr>
          <a:xfrm>
            <a:off x="203200" y="1203231"/>
            <a:ext cx="8737600" cy="5798906"/>
          </a:xfrm>
        </p:spPr>
        <p:txBody>
          <a:bodyPr>
            <a:normAutofit/>
          </a:bodyPr>
          <a:lstStyle/>
          <a:p>
            <a:r>
              <a:rPr lang="nl-NL" sz="2800" dirty="0" err="1">
                <a:latin typeface="Calibri" charset="0"/>
                <a:ea typeface="MS PGothic" charset="0"/>
              </a:rPr>
              <a:t>CheckCIF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provides</a:t>
            </a:r>
            <a:r>
              <a:rPr lang="nl-NL" sz="2800" dirty="0">
                <a:latin typeface="Calibri" charset="0"/>
                <a:ea typeface="MS PGothic" charset="0"/>
              </a:rPr>
              <a:t> a list of issues </a:t>
            </a:r>
            <a:r>
              <a:rPr lang="nl-NL" sz="2800" dirty="0" err="1">
                <a:latin typeface="Calibri" charset="0"/>
                <a:ea typeface="MS PGothic" charset="0"/>
              </a:rPr>
              <a:t>that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need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to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be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addressed</a:t>
            </a:r>
            <a:r>
              <a:rPr lang="nl-NL" sz="2800" dirty="0">
                <a:latin typeface="Calibri" charset="0"/>
                <a:ea typeface="MS PGothic" charset="0"/>
              </a:rPr>
              <a:t>, </a:t>
            </a:r>
            <a:r>
              <a:rPr lang="nl-NL" sz="2800" dirty="0" err="1">
                <a:latin typeface="Calibri" charset="0"/>
                <a:ea typeface="MS PGothic" charset="0"/>
              </a:rPr>
              <a:t>either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with</a:t>
            </a:r>
            <a:r>
              <a:rPr lang="nl-NL" sz="2800" dirty="0">
                <a:latin typeface="Calibri" charset="0"/>
                <a:ea typeface="MS PGothic" charset="0"/>
              </a:rPr>
              <a:t> a </a:t>
            </a:r>
            <a:r>
              <a:rPr lang="nl-NL" sz="2800" dirty="0" err="1">
                <a:latin typeface="Calibri" charset="0"/>
                <a:ea typeface="MS PGothic" charset="0"/>
              </a:rPr>
              <a:t>correction</a:t>
            </a:r>
            <a:r>
              <a:rPr lang="nl-NL" sz="2800" dirty="0">
                <a:latin typeface="Calibri" charset="0"/>
                <a:ea typeface="MS PGothic" charset="0"/>
              </a:rPr>
              <a:t> or </a:t>
            </a:r>
            <a:r>
              <a:rPr lang="nl-NL" sz="2800" dirty="0" err="1">
                <a:latin typeface="Calibri" charset="0"/>
                <a:ea typeface="MS PGothic" charset="0"/>
              </a:rPr>
              <a:t>giving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an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acceptable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 smtClean="0">
                <a:latin typeface="Calibri" charset="0"/>
                <a:ea typeface="MS PGothic" charset="0"/>
              </a:rPr>
              <a:t>explanation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smtClean="0">
                <a:latin typeface="Calibri" charset="0"/>
                <a:ea typeface="MS PGothic" charset="0"/>
              </a:rPr>
              <a:t>(in the paper or VRF in the CIF)</a:t>
            </a:r>
            <a:endParaRPr lang="nl-NL" sz="2800" dirty="0">
              <a:latin typeface="Calibri" charset="0"/>
              <a:ea typeface="MS PGothic" charset="0"/>
            </a:endParaRPr>
          </a:p>
          <a:p>
            <a:r>
              <a:rPr lang="nl-NL" sz="2800" dirty="0">
                <a:latin typeface="Calibri" charset="0"/>
                <a:ea typeface="MS PGothic" charset="0"/>
              </a:rPr>
              <a:t>ALERTS </a:t>
            </a:r>
            <a:r>
              <a:rPr lang="nl-NL" sz="2800" dirty="0" err="1">
                <a:latin typeface="Calibri" charset="0"/>
                <a:ea typeface="MS PGothic" charset="0"/>
              </a:rPr>
              <a:t>come</a:t>
            </a:r>
            <a:r>
              <a:rPr lang="nl-NL" sz="2800" dirty="0">
                <a:latin typeface="Calibri" charset="0"/>
                <a:ea typeface="MS PGothic" charset="0"/>
              </a:rPr>
              <a:t> in levels A, B &amp; C </a:t>
            </a:r>
            <a:r>
              <a:rPr lang="nl-NL" sz="2800" dirty="0" err="1">
                <a:latin typeface="Calibri" charset="0"/>
                <a:ea typeface="MS PGothic" charset="0"/>
              </a:rPr>
              <a:t>and</a:t>
            </a:r>
            <a:r>
              <a:rPr lang="nl-NL" sz="2800" dirty="0">
                <a:latin typeface="Calibri" charset="0"/>
                <a:ea typeface="MS PGothic" charset="0"/>
              </a:rPr>
              <a:t> report </a:t>
            </a:r>
            <a:r>
              <a:rPr lang="nl-NL" sz="2800" dirty="0" err="1">
                <a:latin typeface="Calibri" charset="0"/>
                <a:ea typeface="MS PGothic" charset="0"/>
              </a:rPr>
              <a:t>possible</a:t>
            </a:r>
            <a:r>
              <a:rPr lang="nl-NL" sz="2800" dirty="0">
                <a:latin typeface="Calibri" charset="0"/>
                <a:ea typeface="MS PGothic" charset="0"/>
              </a:rPr>
              <a:t> error, missing data or </a:t>
            </a:r>
            <a:r>
              <a:rPr lang="nl-NL" sz="2800" dirty="0" err="1">
                <a:latin typeface="Calibri" charset="0"/>
                <a:ea typeface="MS PGothic" charset="0"/>
              </a:rPr>
              <a:t>quality</a:t>
            </a:r>
            <a:r>
              <a:rPr lang="nl-NL" sz="2800" dirty="0">
                <a:latin typeface="Calibri" charset="0"/>
                <a:ea typeface="MS PGothic" charset="0"/>
              </a:rPr>
              <a:t> issues. G-ALERTS are </a:t>
            </a:r>
            <a:r>
              <a:rPr lang="nl-NL" sz="2800" dirty="0" err="1">
                <a:latin typeface="Calibri" charset="0"/>
                <a:ea typeface="MS PGothic" charset="0"/>
              </a:rPr>
              <a:t>generally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informative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and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not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necessarily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errors</a:t>
            </a:r>
            <a:r>
              <a:rPr lang="nl-NL" sz="2800" dirty="0">
                <a:latin typeface="Calibri" charset="0"/>
                <a:ea typeface="MS PGothic" charset="0"/>
              </a:rPr>
              <a:t> but </a:t>
            </a:r>
            <a:r>
              <a:rPr lang="nl-NL" sz="2800" dirty="0" err="1">
                <a:latin typeface="Calibri" charset="0"/>
                <a:ea typeface="MS PGothic" charset="0"/>
              </a:rPr>
              <a:t>still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need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to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be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looked</a:t>
            </a:r>
            <a:r>
              <a:rPr lang="nl-NL" sz="2800" dirty="0">
                <a:latin typeface="Calibri" charset="0"/>
                <a:ea typeface="MS PGothic" charset="0"/>
              </a:rPr>
              <a:t> at </a:t>
            </a:r>
            <a:r>
              <a:rPr lang="nl-NL" sz="2800" dirty="0" err="1">
                <a:latin typeface="Calibri" charset="0"/>
                <a:ea typeface="MS PGothic" charset="0"/>
              </a:rPr>
              <a:t>seriously</a:t>
            </a:r>
            <a:r>
              <a:rPr lang="nl-NL" sz="2800" dirty="0">
                <a:latin typeface="Calibri" charset="0"/>
                <a:ea typeface="MS PGothic" charset="0"/>
              </a:rPr>
              <a:t>.</a:t>
            </a:r>
          </a:p>
          <a:p>
            <a:r>
              <a:rPr lang="nl-NL" sz="2800" dirty="0">
                <a:latin typeface="Calibri" charset="0"/>
                <a:ea typeface="MS PGothic" charset="0"/>
              </a:rPr>
              <a:t>A &amp; B ALERTS </a:t>
            </a:r>
            <a:r>
              <a:rPr lang="nl-NL" sz="2800" dirty="0" err="1">
                <a:latin typeface="Calibri" charset="0"/>
                <a:ea typeface="MS PGothic" charset="0"/>
              </a:rPr>
              <a:t>should</a:t>
            </a:r>
            <a:r>
              <a:rPr lang="nl-NL" sz="2800" dirty="0">
                <a:latin typeface="Calibri" charset="0"/>
                <a:ea typeface="MS PGothic" charset="0"/>
              </a:rPr>
              <a:t> never </a:t>
            </a:r>
            <a:r>
              <a:rPr lang="nl-NL" sz="2800" dirty="0" err="1">
                <a:latin typeface="Calibri" charset="0"/>
                <a:ea typeface="MS PGothic" charset="0"/>
              </a:rPr>
              <a:t>automatically</a:t>
            </a:r>
            <a:r>
              <a:rPr lang="nl-NL" sz="2800" dirty="0">
                <a:latin typeface="Calibri" charset="0"/>
                <a:ea typeface="MS PGothic" charset="0"/>
              </a:rPr>
              <a:t> lead </a:t>
            </a:r>
            <a:r>
              <a:rPr lang="nl-NL" sz="2800" dirty="0" err="1">
                <a:latin typeface="Calibri" charset="0"/>
                <a:ea typeface="MS PGothic" charset="0"/>
              </a:rPr>
              <a:t>to</a:t>
            </a:r>
            <a:r>
              <a:rPr lang="nl-NL" sz="2800" dirty="0">
                <a:latin typeface="Calibri" charset="0"/>
                <a:ea typeface="MS PGothic" charset="0"/>
              </a:rPr>
              <a:t> the </a:t>
            </a:r>
            <a:r>
              <a:rPr lang="nl-NL" sz="2800" dirty="0" err="1">
                <a:latin typeface="Calibri" charset="0"/>
                <a:ea typeface="MS PGothic" charset="0"/>
              </a:rPr>
              <a:t>rejection</a:t>
            </a:r>
            <a:r>
              <a:rPr lang="nl-NL" sz="2800" dirty="0">
                <a:latin typeface="Calibri" charset="0"/>
                <a:ea typeface="MS PGothic" charset="0"/>
              </a:rPr>
              <a:t> of a </a:t>
            </a:r>
            <a:r>
              <a:rPr lang="nl-NL" sz="2800" dirty="0" smtClean="0">
                <a:latin typeface="Calibri" charset="0"/>
                <a:ea typeface="MS PGothic" charset="0"/>
              </a:rPr>
              <a:t>paper </a:t>
            </a:r>
            <a:r>
              <a:rPr lang="nl-NL" sz="2800" dirty="0" err="1" smtClean="0">
                <a:latin typeface="Calibri" charset="0"/>
                <a:ea typeface="MS PGothic" charset="0"/>
              </a:rPr>
              <a:t>with</a:t>
            </a:r>
            <a:r>
              <a:rPr lang="nl-NL" sz="2800" dirty="0" smtClean="0">
                <a:latin typeface="Calibri" charset="0"/>
                <a:ea typeface="MS PGothic" charset="0"/>
              </a:rPr>
              <a:t> </a:t>
            </a:r>
            <a:r>
              <a:rPr lang="nl-NL" sz="2800" dirty="0" err="1" smtClean="0">
                <a:latin typeface="Calibri" charset="0"/>
                <a:ea typeface="MS PGothic" charset="0"/>
              </a:rPr>
              <a:t>good</a:t>
            </a:r>
            <a:r>
              <a:rPr lang="nl-NL" sz="2800" dirty="0" smtClean="0">
                <a:latin typeface="Calibri" charset="0"/>
                <a:ea typeface="MS PGothic" charset="0"/>
              </a:rPr>
              <a:t> </a:t>
            </a:r>
            <a:r>
              <a:rPr lang="nl-NL" sz="2800" dirty="0" err="1" smtClean="0">
                <a:latin typeface="Calibri" charset="0"/>
                <a:ea typeface="MS PGothic" charset="0"/>
              </a:rPr>
              <a:t>and</a:t>
            </a:r>
            <a:r>
              <a:rPr lang="nl-NL" sz="2800" dirty="0" smtClean="0">
                <a:latin typeface="Calibri" charset="0"/>
                <a:ea typeface="MS PGothic" charset="0"/>
              </a:rPr>
              <a:t> </a:t>
            </a:r>
            <a:r>
              <a:rPr lang="nl-NL" sz="2800" dirty="0" err="1" smtClean="0">
                <a:latin typeface="Calibri" charset="0"/>
                <a:ea typeface="MS PGothic" charset="0"/>
              </a:rPr>
              <a:t>interesting</a:t>
            </a:r>
            <a:r>
              <a:rPr lang="nl-NL" sz="2800" dirty="0" smtClean="0">
                <a:latin typeface="Calibri" charset="0"/>
                <a:ea typeface="MS PGothic" charset="0"/>
              </a:rPr>
              <a:t> </a:t>
            </a:r>
            <a:r>
              <a:rPr lang="nl-NL" sz="2800" dirty="0" err="1" smtClean="0">
                <a:latin typeface="Calibri" charset="0"/>
                <a:ea typeface="MS PGothic" charset="0"/>
              </a:rPr>
              <a:t>science</a:t>
            </a:r>
            <a:r>
              <a:rPr lang="nl-NL" sz="2800" dirty="0" smtClean="0">
                <a:latin typeface="Calibri" charset="0"/>
                <a:ea typeface="MS PGothic" charset="0"/>
              </a:rPr>
              <a:t> </a:t>
            </a:r>
            <a:r>
              <a:rPr lang="nl-NL" sz="2800" dirty="0">
                <a:latin typeface="Calibri" charset="0"/>
                <a:ea typeface="MS PGothic" charset="0"/>
              </a:rPr>
              <a:t>but </a:t>
            </a:r>
            <a:r>
              <a:rPr lang="nl-NL" sz="2800" dirty="0" err="1">
                <a:latin typeface="Calibri" charset="0"/>
                <a:ea typeface="MS PGothic" charset="0"/>
              </a:rPr>
              <a:t>should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be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investigated</a:t>
            </a:r>
            <a:r>
              <a:rPr lang="nl-NL" sz="2800" dirty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by</a:t>
            </a:r>
            <a:r>
              <a:rPr lang="nl-NL" sz="2800" dirty="0">
                <a:latin typeface="Calibri" charset="0"/>
                <a:ea typeface="MS PGothic" charset="0"/>
              </a:rPr>
              <a:t> a </a:t>
            </a:r>
            <a:r>
              <a:rPr lang="nl-NL" sz="2800" dirty="0" err="1" smtClean="0">
                <a:latin typeface="Calibri" charset="0"/>
                <a:ea typeface="MS PGothic" charset="0"/>
              </a:rPr>
              <a:t>trained</a:t>
            </a:r>
            <a:r>
              <a:rPr lang="nl-NL" sz="2800" dirty="0" smtClean="0">
                <a:latin typeface="Calibri" charset="0"/>
                <a:ea typeface="MS PGothic" charset="0"/>
              </a:rPr>
              <a:t> </a:t>
            </a:r>
            <a:r>
              <a:rPr lang="nl-NL" sz="2800" dirty="0" err="1">
                <a:latin typeface="Calibri" charset="0"/>
                <a:ea typeface="MS PGothic" charset="0"/>
              </a:rPr>
              <a:t>crystallographer</a:t>
            </a:r>
            <a:r>
              <a:rPr lang="nl-NL" sz="2800" dirty="0">
                <a:latin typeface="Calibri" charset="0"/>
                <a:ea typeface="MS PGothic" charset="0"/>
              </a:rPr>
              <a:t>.</a:t>
            </a:r>
          </a:p>
          <a:p>
            <a:r>
              <a:rPr lang="en-GB" sz="2800" dirty="0"/>
              <a:t>Problems should not be hidden with tricks to avoid ALERTS</a:t>
            </a:r>
            <a:r>
              <a:rPr lang="en-GB" sz="2800" dirty="0" smtClean="0"/>
              <a:t>.</a:t>
            </a:r>
            <a:r>
              <a:rPr lang="nl-NL" altLang="ja-JP" sz="2800" dirty="0" smtClean="0">
                <a:latin typeface="Calibri" charset="0"/>
                <a:ea typeface="MS PGothic" charset="0"/>
              </a:rPr>
              <a:t> </a:t>
            </a:r>
            <a:endParaRPr lang="nl-NL" altLang="ja-JP" sz="2800" dirty="0"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366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Future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Not all issues with a reported structure can be resolved with the availability of the set of unmerged reflection data.</a:t>
            </a:r>
          </a:p>
          <a:p>
            <a:r>
              <a:rPr lang="en-GB" dirty="0" smtClean="0"/>
              <a:t>Eventually, the diffraction images may be needed for proper analysis of an analysis issue. An </a:t>
            </a:r>
            <a:r>
              <a:rPr lang="en-GB" dirty="0" err="1" smtClean="0"/>
              <a:t>IUCr</a:t>
            </a:r>
            <a:r>
              <a:rPr lang="en-GB" dirty="0" smtClean="0"/>
              <a:t> committee works on archival options of images.</a:t>
            </a:r>
          </a:p>
          <a:p>
            <a:r>
              <a:rPr lang="en-GB" dirty="0" smtClean="0"/>
              <a:t>Would be nice when image processing software provided a summary report of the images to be appended to a CIF, in particular about features not included in the integrated reflection data (streaks, additional spots  etc.)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3483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2182</TotalTime>
  <Words>4461</Words>
  <Application>Microsoft Macintosh PowerPoint</Application>
  <PresentationFormat>Diavoorstelling (4:3)</PresentationFormat>
  <Paragraphs>483</Paragraphs>
  <Slides>94</Slides>
  <Notes>14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94</vt:i4>
      </vt:variant>
    </vt:vector>
  </HeadingPairs>
  <TitlesOfParts>
    <vt:vector size="95" baseType="lpstr">
      <vt:lpstr>Office-thema</vt:lpstr>
      <vt:lpstr> Crystal Structure Validation with PLATON and What Makes a Crystal Structure Report Valid?  </vt:lpstr>
      <vt:lpstr>The Central Message of this Talk</vt:lpstr>
      <vt:lpstr>A Valid Report should also include:</vt:lpstr>
      <vt:lpstr>WHY?</vt:lpstr>
      <vt:lpstr>Structure Validation  Before the Introduction of CIF</vt:lpstr>
      <vt:lpstr>PowerPoint-presentatie</vt:lpstr>
      <vt:lpstr>PowerPoint-presentatie</vt:lpstr>
      <vt:lpstr>PowerPoint-presentatie</vt:lpstr>
      <vt:lpstr>PowerPoint-presentatie</vt:lpstr>
      <vt:lpstr>PowerPoint-presentatie</vt:lpstr>
      <vt:lpstr>Archival up to the 1990s</vt:lpstr>
      <vt:lpstr>Early Data Validation</vt:lpstr>
      <vt:lpstr>CIF as introduced in 1991</vt:lpstr>
      <vt:lpstr>Early IUCr checkCIF validation</vt:lpstr>
      <vt:lpstr>Today’s IUCr checkCIF</vt:lpstr>
      <vt:lpstr>ALERTS A,B,C &amp; G Level</vt:lpstr>
      <vt:lpstr>TESTS</vt:lpstr>
      <vt:lpstr>PowerPoint-presentatie</vt:lpstr>
      <vt:lpstr>PowerPoint-presentatie</vt:lpstr>
      <vt:lpstr>PowerPoint-presentatie</vt:lpstr>
      <vt:lpstr>PowerPoint-presentatie</vt:lpstr>
      <vt:lpstr>The checkCIF Tool aims ..  </vt:lpstr>
      <vt:lpstr>Does it work ?</vt:lpstr>
      <vt:lpstr>Tetrabutylammonium Hydrogencarbonate?</vt:lpstr>
      <vt:lpstr>Boring ? </vt:lpstr>
      <vt:lpstr>Why an Interesting Structure ?</vt:lpstr>
      <vt:lpstr>PowerPoint-presentatie</vt:lpstr>
      <vt:lpstr>PowerPoint-presentatie</vt:lpstr>
      <vt:lpstr>A few month’s later …</vt:lpstr>
      <vt:lpstr>Comparison of the ‘hydrogen carbonate’ and acetate ORTEP’s </vt:lpstr>
      <vt:lpstr>Contoured CH3 density section in the acetate structure</vt:lpstr>
      <vt:lpstr>Original authors ‘Update’</vt:lpstr>
      <vt:lpstr>What are the issues that structure validation aims to address</vt:lpstr>
      <vt:lpstr>Reflection Data</vt:lpstr>
      <vt:lpstr>Final .res &amp; .hkl Embedding</vt:lpstr>
      <vt:lpstr>Good Scientific Practice</vt:lpstr>
      <vt:lpstr>FCF-Validation (in .ckf) adds:</vt:lpstr>
      <vt:lpstr>PowerPoint-presentatie</vt:lpstr>
      <vt:lpstr>PowerPoint-presentatie</vt:lpstr>
      <vt:lpstr>PowerPoint-presentatie</vt:lpstr>
      <vt:lpstr>PowerPoint-presentatie</vt:lpstr>
      <vt:lpstr>PowerPoint-presentatie</vt:lpstr>
      <vt:lpstr>Difference Density Map (Fo-Fc)</vt:lpstr>
      <vt:lpstr>PowerPoint-presentatie</vt:lpstr>
      <vt:lpstr>PowerPoint-presentatie</vt:lpstr>
      <vt:lpstr>PowerPoint-presentatie</vt:lpstr>
      <vt:lpstr>PowerPoint-presentatie</vt:lpstr>
      <vt:lpstr>PowerPoint-presentatie</vt:lpstr>
      <vt:lpstr>Residual Density  Peaks may be ..</vt:lpstr>
      <vt:lpstr>Density on Bonds for a Quality Structure</vt:lpstr>
      <vt:lpstr>Wrong Structures</vt:lpstr>
      <vt:lpstr>PowerPoint-presentatie</vt:lpstr>
      <vt:lpstr>Problematic Structure </vt:lpstr>
      <vt:lpstr>PowerPoint-presentatie</vt:lpstr>
      <vt:lpstr>PowerPoint-presentatie</vt:lpstr>
      <vt:lpstr>Follow-Up</vt:lpstr>
      <vt:lpstr>Frauded Structures</vt:lpstr>
      <vt:lpstr>PowerPoint-presentatie</vt:lpstr>
      <vt:lpstr>Refinement based on Identical Data sets?</vt:lpstr>
      <vt:lpstr>Scatter Plots of 2 Data Sets</vt:lpstr>
      <vt:lpstr>Invented Structures</vt:lpstr>
      <vt:lpstr>QUESTION: Is this Structure Correct ?</vt:lpstr>
      <vt:lpstr>No, The Structure was Deliberately INVENTED</vt:lpstr>
      <vt:lpstr>PowerPoint-presentatie</vt:lpstr>
      <vt:lpstr>PowerPoint-presentatie</vt:lpstr>
      <vt:lpstr>PowerPoint-presentatie</vt:lpstr>
      <vt:lpstr>On the Positive side</vt:lpstr>
      <vt:lpstr>Look in Detail at the Reflection Data</vt:lpstr>
      <vt:lpstr>Look in Detail at the Reflection Data</vt:lpstr>
      <vt:lpstr>Look at the sigma(I) versus sqrt(I) Plot</vt:lpstr>
      <vt:lpstr>Common Validation Issues</vt:lpstr>
      <vt:lpstr>Formula &amp; Z</vt:lpstr>
      <vt:lpstr>Missed Symmetry Messages</vt:lpstr>
      <vt:lpstr>Selected Validation Tools</vt:lpstr>
      <vt:lpstr>R1, wR2, S &amp; Weighting Checks</vt:lpstr>
      <vt:lpstr>PowerPoint-presentatie</vt:lpstr>
      <vt:lpstr>Difference Electron Density Map</vt:lpstr>
      <vt:lpstr>Density on Bonds for a Quality Structure</vt:lpstr>
      <vt:lpstr>Wrong Hydrogen Atom Positions</vt:lpstr>
      <vt:lpstr>Absorption Artifacts (μ=6.45mm-1)</vt:lpstr>
      <vt:lpstr>F(obs) and F(obs)-F(calc) Maps Large peaks in a difference map are not due to truncation  ripples</vt:lpstr>
      <vt:lpstr>Example: Validation of a Crystalline Sponge Method based Structure</vt:lpstr>
      <vt:lpstr>Replace CS2 with Guest</vt:lpstr>
      <vt:lpstr>Host + Guests in MOF Framework</vt:lpstr>
      <vt:lpstr>Validation Report</vt:lpstr>
      <vt:lpstr>Scientific Questions</vt:lpstr>
      <vt:lpstr>The VOID/SQUEEZE Test</vt:lpstr>
      <vt:lpstr>New test-model refinement</vt:lpstr>
      <vt:lpstr>PowerPoint-presentatie</vt:lpstr>
      <vt:lpstr>Residual Disordered Solvents in the A Channel</vt:lpstr>
      <vt:lpstr>Evaluation</vt:lpstr>
      <vt:lpstr>Valid versus Value</vt:lpstr>
      <vt:lpstr>Final Comments on ALERTS</vt:lpstr>
      <vt:lpstr>Future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Validation of Structure Analysis Results or What Makes a Structure Report Valid?  </dc:title>
  <dc:creator>Anthony Louis Spek</dc:creator>
  <cp:lastModifiedBy>Anthony Louis Spek</cp:lastModifiedBy>
  <cp:revision>174</cp:revision>
  <cp:lastPrinted>2017-09-23T08:57:06Z</cp:lastPrinted>
  <dcterms:created xsi:type="dcterms:W3CDTF">2017-06-21T12:46:53Z</dcterms:created>
  <dcterms:modified xsi:type="dcterms:W3CDTF">2017-09-27T15:54:56Z</dcterms:modified>
</cp:coreProperties>
</file>